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4" r:id="rId2"/>
    <p:sldId id="275" r:id="rId3"/>
    <p:sldId id="276" r:id="rId4"/>
    <p:sldId id="277" r:id="rId5"/>
    <p:sldId id="289" r:id="rId6"/>
    <p:sldId id="278" r:id="rId7"/>
    <p:sldId id="279" r:id="rId8"/>
    <p:sldId id="280" r:id="rId9"/>
    <p:sldId id="287" r:id="rId10"/>
    <p:sldId id="286" r:id="rId11"/>
    <p:sldId id="285" r:id="rId12"/>
    <p:sldId id="290" r:id="rId13"/>
    <p:sldId id="284" r:id="rId14"/>
    <p:sldId id="283" r:id="rId15"/>
    <p:sldId id="281" r:id="rId16"/>
  </p:sldIdLst>
  <p:sldSz cx="9144000" cy="6858000" type="screen4x3"/>
  <p:notesSz cx="6980238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7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4BE"/>
    <a:srgbClr val="FAA61A"/>
    <a:srgbClr val="3D763E"/>
    <a:srgbClr val="85B64D"/>
    <a:srgbClr val="F7A740"/>
    <a:srgbClr val="3274B4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59" autoAdjust="0"/>
    <p:restoredTop sz="82864" autoAdjust="0"/>
  </p:normalViewPr>
  <p:slideViewPr>
    <p:cSldViewPr snapToObjects="1">
      <p:cViewPr varScale="1">
        <p:scale>
          <a:sx n="46" d="100"/>
          <a:sy n="46" d="100"/>
        </p:scale>
        <p:origin x="1896" y="48"/>
      </p:cViewPr>
      <p:guideLst>
        <p:guide orient="horz" pos="1207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429295\Box%20Sync\Other%20requests\Regina\Approval%20trend%20charts_03232016-ver1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316550\Documents\CIFAU%20General\Budget%20Plan\FY%2017%20Business%20Plan%20Draft%20Document\Updated%20Draft\Editoral%20Draft\Posting\Approval%20trend%20charts_06132016-May2016cutof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316550\Documents\CIFAU%20General\Budget%20Plan\FY%2017%20Business%20Plan%20Draft%20Document\Updated%20Draft\Editoral%20Draft\Posting\Approval%20trend%20charts_06132016-May2016cutof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316550\Documents\CIFAU%20General\Budget%20Plan\FY%2017%20Business%20Plan%20Draft%20Document\Updated%20Draft\Admin.%20services%20graph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8180854695515"/>
          <c:y val="6.5645514223194742E-2"/>
          <c:w val="0.72633299344241076"/>
          <c:h val="0.521767776839711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'CIF All (charts)'!$B$5</c:f>
              <c:strCache>
                <c:ptCount val="1"/>
                <c:pt idx="0">
                  <c:v>Cumulative indicative allocation (beginning)</c:v>
                </c:pt>
              </c:strCache>
            </c:strRef>
          </c:tx>
          <c:spPr>
            <a:solidFill>
              <a:srgbClr val="85B64D"/>
            </a:solidFill>
            <a:ln>
              <a:noFill/>
            </a:ln>
            <a:effectLst/>
          </c:spPr>
          <c:invertIfNegative val="0"/>
          <c:cat>
            <c:strRef>
              <c:f>'CIF All (charts)'!$C$4:$M$4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(charts)'!$C$5:$M$5</c:f>
              <c:numCache>
                <c:formatCode>_(* #,##0_);_(* \(#,##0\);_(* "-"??_);_(@_)</c:formatCode>
                <c:ptCount val="11"/>
                <c:pt idx="1">
                  <c:v>1190</c:v>
                </c:pt>
                <c:pt idx="2" formatCode="_(* #,##0.0_);_(* \(#,##0.0\);_(* &quot;-&quot;??_);_(@_)">
                  <c:v>4359.9995999900002</c:v>
                </c:pt>
                <c:pt idx="3" formatCode="_(* #,##0.0_);_(* \(#,##0.0\);_(* &quot;-&quot;??_);_(@_)">
                  <c:v>5108.7495999900002</c:v>
                </c:pt>
                <c:pt idx="4" formatCode="_(* #,##0.0_);_(* \(#,##0.0\);_(* &quot;-&quot;??_);_(@_)">
                  <c:v>6900.3495999900006</c:v>
                </c:pt>
                <c:pt idx="5" formatCode="_(* #,##0.0_);_(* \(#,##0.0\);_(* &quot;-&quot;??_);_(@_)">
                  <c:v>7229.6495999900008</c:v>
                </c:pt>
                <c:pt idx="6" formatCode="_(* #,##0.0_);_(* \(#,##0.0\);_(* &quot;-&quot;??_);_(@_)">
                  <c:v>8159.5995999900006</c:v>
                </c:pt>
                <c:pt idx="7" formatCode="_(* #,##0.0_);_(* \(#,##0.0\);_(* &quot;-&quot;??_);_(@_)">
                  <c:v>8286.3995999899998</c:v>
                </c:pt>
                <c:pt idx="8" formatCode="_(* #,##0.0_);_(* \(#,##0.0\);_(* &quot;-&quot;??_);_(@_)">
                  <c:v>8556.9995999900002</c:v>
                </c:pt>
                <c:pt idx="9" formatCode="_(* #,##0.0_);_(* \(#,##0.0\);_(* &quot;-&quot;??_);_(@_)">
                  <c:v>8604.9995999900002</c:v>
                </c:pt>
                <c:pt idx="10" formatCode="_(* #,##0.0_);_(* \(#,##0.0\);_(* &quot;-&quot;??_);_(@_)">
                  <c:v>8628.9995999900002</c:v>
                </c:pt>
              </c:numCache>
            </c:numRef>
          </c:val>
        </c:ser>
        <c:ser>
          <c:idx val="1"/>
          <c:order val="1"/>
          <c:tx>
            <c:strRef>
              <c:f>'CIF All (charts)'!$B$6</c:f>
              <c:strCache>
                <c:ptCount val="1"/>
                <c:pt idx="0">
                  <c:v>IP allocation</c:v>
                </c:pt>
              </c:strCache>
            </c:strRef>
          </c:tx>
          <c:spPr>
            <a:solidFill>
              <a:srgbClr val="5CB4BE"/>
            </a:solidFill>
            <a:ln>
              <a:noFill/>
            </a:ln>
            <a:effectLst/>
          </c:spPr>
          <c:invertIfNegative val="0"/>
          <c:cat>
            <c:strRef>
              <c:f>'CIF All (charts)'!$C$4:$M$4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(charts)'!$C$6:$M$6</c:f>
              <c:numCache>
                <c:formatCode>_(* #,##0_);_(* \(#,##0\);_(* "-"??_);_(@_)</c:formatCode>
                <c:ptCount val="11"/>
                <c:pt idx="0">
                  <c:v>1190</c:v>
                </c:pt>
                <c:pt idx="1">
                  <c:v>3169.9995999900002</c:v>
                </c:pt>
                <c:pt idx="2">
                  <c:v>748.75</c:v>
                </c:pt>
                <c:pt idx="3">
                  <c:v>1791.6</c:v>
                </c:pt>
                <c:pt idx="4">
                  <c:v>329.3</c:v>
                </c:pt>
                <c:pt idx="5">
                  <c:v>204</c:v>
                </c:pt>
                <c:pt idx="6">
                  <c:v>116.3</c:v>
                </c:pt>
                <c:pt idx="7">
                  <c:v>240.6</c:v>
                </c:pt>
              </c:numCache>
            </c:numRef>
          </c:val>
        </c:ser>
        <c:ser>
          <c:idx val="2"/>
          <c:order val="2"/>
          <c:tx>
            <c:strRef>
              <c:f>'CIF All (charts)'!$B$7</c:f>
              <c:strCache>
                <c:ptCount val="1"/>
                <c:pt idx="0">
                  <c:v>DGM allocation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'CIF All (charts)'!$C$4:$M$4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(charts)'!$C$7:$M$7</c:f>
              <c:numCache>
                <c:formatCode>_(* #,##0_);_(* \(#,##0\);_(* "-"??_);_(@_)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50</c:v>
                </c:pt>
                <c:pt idx="6">
                  <c:v>0</c:v>
                </c:pt>
                <c:pt idx="7">
                  <c:v>30</c:v>
                </c:pt>
              </c:numCache>
            </c:numRef>
          </c:val>
        </c:ser>
        <c:ser>
          <c:idx val="3"/>
          <c:order val="3"/>
          <c:tx>
            <c:strRef>
              <c:f>'CIF All (charts)'!$B$8</c:f>
              <c:strCache>
                <c:ptCount val="1"/>
                <c:pt idx="0">
                  <c:v>DPSP/PSSA allocation</c:v>
                </c:pt>
              </c:strCache>
            </c:strRef>
          </c:tx>
          <c:spPr>
            <a:solidFill>
              <a:srgbClr val="FAA61A"/>
            </a:solidFill>
            <a:ln w="25400">
              <a:noFill/>
            </a:ln>
            <a:effectLst/>
          </c:spPr>
          <c:invertIfNegative val="0"/>
          <c:cat>
            <c:strRef>
              <c:f>'CIF All (charts)'!$C$4:$M$4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(charts)'!$C$8:$M$8</c:f>
              <c:numCache>
                <c:formatCode>_(* #,##0_);_(* \(#,##0\);_(* "-"??_);_(@_)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675.94999999999993</c:v>
                </c:pt>
                <c:pt idx="6">
                  <c:v>10.5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'CIF All (charts)'!$B$9</c:f>
              <c:strCache>
                <c:ptCount val="1"/>
                <c:pt idx="0">
                  <c:v>IP allocation (projected)</c:v>
                </c:pt>
              </c:strCache>
            </c:strRef>
          </c:tx>
          <c:spPr>
            <a:pattFill prst="dkUpDiag">
              <a:fgClr>
                <a:schemeClr val="accent5"/>
              </a:fgClr>
              <a:bgClr>
                <a:schemeClr val="bg1"/>
              </a:bgClr>
            </a:pattFill>
            <a:ln w="25400">
              <a:noFill/>
            </a:ln>
            <a:effectLst/>
          </c:spPr>
          <c:invertIfNegative val="0"/>
          <c:cat>
            <c:strRef>
              <c:f>'CIF All (charts)'!$C$4:$M$4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(charts)'!$C$9:$M$9</c:f>
              <c:numCache>
                <c:formatCode>General</c:formatCode>
                <c:ptCount val="11"/>
                <c:pt idx="8" formatCode="_(* #,##0.00_);_(* \(#,##0.00\);_(* &quot;-&quot;??_);_(@_)">
                  <c:v>48</c:v>
                </c:pt>
                <c:pt idx="9" formatCode="_(* #,##0.00_);_(* \(#,##0.00\);_(* &quot;-&quot;??_);_(@_)">
                  <c:v>24</c:v>
                </c:pt>
                <c:pt idx="10" formatCode="_(* #,##0.00_);_(* \(#,##0.00\);_(* &quot;-&quot;??_);_(@_)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2545656"/>
        <c:axId val="472546048"/>
      </c:barChart>
      <c:lineChart>
        <c:grouping val="standard"/>
        <c:varyColors val="0"/>
        <c:ser>
          <c:idx val="5"/>
          <c:order val="5"/>
          <c:tx>
            <c:strRef>
              <c:f>'CIF All (charts)'!$B$10</c:f>
              <c:strCache>
                <c:ptCount val="1"/>
                <c:pt idx="0">
                  <c:v># of endorsed IPs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'CIF All (charts)'!$C$4:$M$4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(charts)'!$C$10:$M$10</c:f>
              <c:numCache>
                <c:formatCode>_(* #,##0_);_(* \(#,##0\);_(* "-"??_);_(@_)</c:formatCode>
                <c:ptCount val="11"/>
                <c:pt idx="0">
                  <c:v>3</c:v>
                </c:pt>
                <c:pt idx="1">
                  <c:v>10</c:v>
                </c:pt>
                <c:pt idx="2">
                  <c:v>12</c:v>
                </c:pt>
                <c:pt idx="3">
                  <c:v>17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'CIF All (charts)'!$B$11</c:f>
              <c:strCache>
                <c:ptCount val="1"/>
                <c:pt idx="0">
                  <c:v># of IP endorsement (projected)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'CIF All (charts)'!$C$4:$M$4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(charts)'!$C$11:$M$11</c:f>
              <c:numCache>
                <c:formatCode>General</c:formatCode>
                <c:ptCount val="11"/>
                <c:pt idx="7">
                  <c:v>4</c:v>
                </c:pt>
                <c:pt idx="8" formatCode="_(* #,##0_);_(* \(#,##0\);_(* &quot;-&quot;??_);_(@_)">
                  <c:v>3</c:v>
                </c:pt>
                <c:pt idx="9" formatCode="_(* #,##0_);_(* \(#,##0\);_(* &quot;-&quot;??_);_(@_)">
                  <c:v>13</c:v>
                </c:pt>
                <c:pt idx="10" formatCode="_(* #,##0_);_(* \(#,##0\);_(* &quot;-&quot;??_);_(@_)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546832"/>
        <c:axId val="472546440"/>
        <c:extLst/>
      </c:lineChart>
      <c:catAx>
        <c:axId val="47254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546048"/>
        <c:crosses val="autoZero"/>
        <c:auto val="1"/>
        <c:lblAlgn val="ctr"/>
        <c:lblOffset val="100"/>
        <c:noMultiLvlLbl val="0"/>
      </c:catAx>
      <c:valAx>
        <c:axId val="472546048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Funding (USD Million)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545656"/>
        <c:crosses val="autoZero"/>
        <c:crossBetween val="between"/>
        <c:majorUnit val="1000"/>
      </c:valAx>
      <c:valAx>
        <c:axId val="472546440"/>
        <c:scaling>
          <c:orientation val="minMax"/>
          <c:max val="18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IPs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546832"/>
        <c:crosses val="max"/>
        <c:crossBetween val="between"/>
        <c:majorUnit val="2"/>
      </c:valAx>
      <c:catAx>
        <c:axId val="472546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25464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6441528198255748"/>
          <c:y val="0.71301762137783764"/>
          <c:w val="0.60881928917620265"/>
          <c:h val="0.27581290874103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87526903177335"/>
          <c:y val="4.0677968057573802E-2"/>
          <c:w val="0.75416171296937273"/>
          <c:h val="0.52560901410986183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'CIF All (charts)'!$B$50</c:f>
              <c:strCache>
                <c:ptCount val="1"/>
                <c:pt idx="0">
                  <c:v>Pipeline Allocations (cumulative)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'CIF All (charts)'!$C$45:$M$45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(charts)'!$C$50:$M$50</c:f>
              <c:numCache>
                <c:formatCode>_(* #,##0_);_(* \(#,##0\);_(* "-"??_);_(@_)</c:formatCode>
                <c:ptCount val="11"/>
                <c:pt idx="0">
                  <c:v>1189.8907770000001</c:v>
                </c:pt>
                <c:pt idx="1">
                  <c:v>4151.62295326</c:v>
                </c:pt>
                <c:pt idx="2">
                  <c:v>4899.4781690899999</c:v>
                </c:pt>
                <c:pt idx="3">
                  <c:v>6687.37364566</c:v>
                </c:pt>
                <c:pt idx="4">
                  <c:v>7016.5843832800001</c:v>
                </c:pt>
                <c:pt idx="5">
                  <c:v>7904.6107663299999</c:v>
                </c:pt>
                <c:pt idx="6">
                  <c:v>8031.4062151100006</c:v>
                </c:pt>
                <c:pt idx="7">
                  <c:v>8301.9662151100001</c:v>
                </c:pt>
                <c:pt idx="8">
                  <c:v>8301.9662151100001</c:v>
                </c:pt>
                <c:pt idx="9">
                  <c:v>8301.9662151100001</c:v>
                </c:pt>
                <c:pt idx="10">
                  <c:v>8301.9662151100001</c:v>
                </c:pt>
              </c:numCache>
            </c:numRef>
          </c:val>
        </c:ser>
        <c:ser>
          <c:idx val="5"/>
          <c:order val="5"/>
          <c:tx>
            <c:strRef>
              <c:f>'CIF All (charts)'!$B$51</c:f>
              <c:strCache>
                <c:ptCount val="1"/>
                <c:pt idx="0">
                  <c:v>Committe approved funding (cumulative)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pattFill prst="dkUpDiag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pattFill prst="dkUpDiag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pattFill prst="dkUpDiag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'CIF All (charts)'!$C$45:$M$45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(charts)'!$C$51:$M$51</c:f>
              <c:numCache>
                <c:formatCode>_(* #,##0_);_(* \(#,##0\);_(* "-"??_);_(@_)</c:formatCode>
                <c:ptCount val="11"/>
                <c:pt idx="0">
                  <c:v>115.6</c:v>
                </c:pt>
                <c:pt idx="1">
                  <c:v>613.92899999999997</c:v>
                </c:pt>
                <c:pt idx="2">
                  <c:v>1660.2577830800001</c:v>
                </c:pt>
                <c:pt idx="3">
                  <c:v>2235.1530710500001</c:v>
                </c:pt>
                <c:pt idx="4">
                  <c:v>2988.8557733100006</c:v>
                </c:pt>
                <c:pt idx="5">
                  <c:v>4882.1413616900008</c:v>
                </c:pt>
                <c:pt idx="6">
                  <c:v>5533.9851316900003</c:v>
                </c:pt>
                <c:pt idx="7">
                  <c:v>6053.2645971100001</c:v>
                </c:pt>
                <c:pt idx="8">
                  <c:v>6679.6322151099994</c:v>
                </c:pt>
                <c:pt idx="9">
                  <c:v>7619.8510151100008</c:v>
                </c:pt>
                <c:pt idx="10">
                  <c:v>8082.2410151100012</c:v>
                </c:pt>
              </c:numCache>
            </c:numRef>
          </c:val>
        </c:ser>
        <c:ser>
          <c:idx val="6"/>
          <c:order val="6"/>
          <c:tx>
            <c:strRef>
              <c:f>'CIF All (charts)'!$B$52</c:f>
              <c:strCache>
                <c:ptCount val="1"/>
                <c:pt idx="0">
                  <c:v>MDB approved funding (cumulative)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pattFill prst="pct60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pattFill prst="pct60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pattFill prst="pct60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'CIF All (charts)'!$C$45:$M$45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(charts)'!$C$52:$M$52</c:f>
              <c:numCache>
                <c:formatCode>_(* #,##0_);_(* \(#,##0\);_(* "-"??_);_(@_)</c:formatCode>
                <c:ptCount val="11"/>
                <c:pt idx="0">
                  <c:v>100</c:v>
                </c:pt>
                <c:pt idx="1">
                  <c:v>558.127523</c:v>
                </c:pt>
                <c:pt idx="2">
                  <c:v>805.54494608000005</c:v>
                </c:pt>
                <c:pt idx="3">
                  <c:v>1949.0915420599997</c:v>
                </c:pt>
                <c:pt idx="4">
                  <c:v>2477.3864168500004</c:v>
                </c:pt>
                <c:pt idx="5">
                  <c:v>3786.77746518</c:v>
                </c:pt>
                <c:pt idx="6">
                  <c:v>4657.451327069999</c:v>
                </c:pt>
                <c:pt idx="7">
                  <c:v>4938.6279270700006</c:v>
                </c:pt>
                <c:pt idx="8">
                  <c:v>5771.7114270700004</c:v>
                </c:pt>
                <c:pt idx="9">
                  <c:v>6281.3808450700017</c:v>
                </c:pt>
                <c:pt idx="10">
                  <c:v>6707.2825450700002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2547616"/>
        <c:axId val="472548008"/>
      </c:barChart>
      <c:lineChart>
        <c:grouping val="standard"/>
        <c:varyColors val="0"/>
        <c:ser>
          <c:idx val="0"/>
          <c:order val="0"/>
          <c:tx>
            <c:strRef>
              <c:f>'CIF All (charts)'!$B$46</c:f>
              <c:strCache>
                <c:ptCount val="1"/>
                <c:pt idx="0">
                  <c:v>Committe approval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'CIF All (charts)'!$C$45:$M$45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(charts)'!$C$46:$M$46</c:f>
              <c:numCache>
                <c:formatCode>0%</c:formatCode>
                <c:ptCount val="11"/>
                <c:pt idx="0">
                  <c:v>9.7151774124558984E-2</c:v>
                </c:pt>
                <c:pt idx="1">
                  <c:v>0.14787686813368284</c:v>
                </c:pt>
                <c:pt idx="2">
                  <c:v>0.33886420671374612</c:v>
                </c:pt>
                <c:pt idx="3">
                  <c:v>0.33423481167387425</c:v>
                </c:pt>
                <c:pt idx="4">
                  <c:v>0.42597018863369224</c:v>
                </c:pt>
                <c:pt idx="5">
                  <c:v>0.61763210182159423</c:v>
                </c:pt>
                <c:pt idx="6">
                  <c:v>0.68904311193705514</c:v>
                </c:pt>
                <c:pt idx="7">
                  <c:v>0.72913626004557219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'CIF All (charts)'!$B$47</c:f>
              <c:strCache>
                <c:ptCount val="1"/>
                <c:pt idx="0">
                  <c:v>Committe approval rate (projected)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sysDash"/>
              </a:ln>
              <a:effectLst/>
            </c:spPr>
          </c:marker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'CIF All (charts)'!$C$45:$M$45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(charts)'!$C$47:$M$47</c:f>
              <c:numCache>
                <c:formatCode>General</c:formatCode>
                <c:ptCount val="11"/>
                <c:pt idx="7" formatCode="0%">
                  <c:v>0.72913626004557219</c:v>
                </c:pt>
                <c:pt idx="8" formatCode="0%">
                  <c:v>0.80458436496076435</c:v>
                </c:pt>
                <c:pt idx="9" formatCode="0%">
                  <c:v>0.91783690967586506</c:v>
                </c:pt>
                <c:pt idx="10" formatCode="0%">
                  <c:v>0.97353335411073005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'CIF All (charts)'!$B$48</c:f>
              <c:strCache>
                <c:ptCount val="1"/>
                <c:pt idx="0">
                  <c:v>MDB approval rate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93939393939394E-2"/>
                  <c:y val="2.4801587301587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93939393939394E-2"/>
                  <c:y val="2.976190476190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045813283756198E-2"/>
                  <c:y val="3.720335739282589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'CIF All (charts)'!$C$45:$M$45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(charts)'!$C$48:$M$48</c:f>
              <c:numCache>
                <c:formatCode>0%</c:formatCode>
                <c:ptCount val="11"/>
                <c:pt idx="0">
                  <c:v>8.4041327097369375E-2</c:v>
                </c:pt>
                <c:pt idx="1">
                  <c:v>0.13443598546485025</c:v>
                </c:pt>
                <c:pt idx="2">
                  <c:v>0.16441443726845245</c:v>
                </c:pt>
                <c:pt idx="3">
                  <c:v>0.29145844771585766</c:v>
                </c:pt>
                <c:pt idx="4">
                  <c:v>0.35307583883027593</c:v>
                </c:pt>
                <c:pt idx="5">
                  <c:v>0.4790593208346105</c:v>
                </c:pt>
                <c:pt idx="6">
                  <c:v>0.57990483886964106</c:v>
                </c:pt>
                <c:pt idx="7">
                  <c:v>0.59487449106712176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'CIF All (charts)'!$B$49</c:f>
              <c:strCache>
                <c:ptCount val="1"/>
                <c:pt idx="0">
                  <c:v>MDB approval rate (projected)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  <a:prstDash val="sysDash"/>
              </a:ln>
              <a:effectLst/>
            </c:spPr>
          </c:marker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93939393939394E-2"/>
                  <c:y val="2.97619047619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252525252525367E-2"/>
                  <c:y val="3.9682539682539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08506944444444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'CIF All (charts)'!$C$45:$M$45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(charts)'!$C$49:$M$49</c:f>
              <c:numCache>
                <c:formatCode>General</c:formatCode>
                <c:ptCount val="11"/>
                <c:pt idx="7" formatCode="0%">
                  <c:v>0.59487449106712176</c:v>
                </c:pt>
                <c:pt idx="8" formatCode="0%">
                  <c:v>0.69522222537658518</c:v>
                </c:pt>
                <c:pt idx="9" formatCode="0%">
                  <c:v>0.75661363613327759</c:v>
                </c:pt>
                <c:pt idx="10" formatCode="0%">
                  <c:v>0.80791494102474248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548792"/>
        <c:axId val="472548400"/>
      </c:lineChart>
      <c:catAx>
        <c:axId val="4725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548008"/>
        <c:crosses val="autoZero"/>
        <c:auto val="1"/>
        <c:lblAlgn val="ctr"/>
        <c:lblOffset val="100"/>
        <c:noMultiLvlLbl val="0"/>
      </c:catAx>
      <c:valAx>
        <c:axId val="472548008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Funding (USD Million)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547616"/>
        <c:crosses val="autoZero"/>
        <c:crossBetween val="between"/>
        <c:majorUnit val="1000"/>
      </c:valAx>
      <c:valAx>
        <c:axId val="472548400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Approval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548792"/>
        <c:crosses val="max"/>
        <c:crossBetween val="between"/>
        <c:majorUnit val="0.2"/>
      </c:valAx>
      <c:catAx>
        <c:axId val="472548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2548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6"/>
        <c:delete val="1"/>
      </c:legendEntry>
      <c:layout>
        <c:manualLayout>
          <c:xMode val="edge"/>
          <c:yMode val="edge"/>
          <c:x val="9.1596268579050732E-2"/>
          <c:y val="0.67423035346921889"/>
          <c:w val="0.76934912761677121"/>
          <c:h val="0.32576964653078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'CIF All (charts)'!$B$25</c:f>
              <c:strCache>
                <c:ptCount val="1"/>
                <c:pt idx="0">
                  <c:v>Cumulative Funding Approvals (beginning)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'CIF All (charts)'!$C$24:$M$24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(charts)'!$C$25:$M$25</c:f>
              <c:numCache>
                <c:formatCode>_(* #,##0.0_);_(* \(#,##0.0\);_(* "-"??_);_(@_)</c:formatCode>
                <c:ptCount val="11"/>
                <c:pt idx="1">
                  <c:v>115.6</c:v>
                </c:pt>
                <c:pt idx="2">
                  <c:v>613.92899999999997</c:v>
                </c:pt>
                <c:pt idx="3">
                  <c:v>1660.2577830800001</c:v>
                </c:pt>
                <c:pt idx="4">
                  <c:v>2235.1530710500001</c:v>
                </c:pt>
                <c:pt idx="5">
                  <c:v>2988.8557733100001</c:v>
                </c:pt>
                <c:pt idx="6">
                  <c:v>4882.1413616899999</c:v>
                </c:pt>
                <c:pt idx="7">
                  <c:v>5533.9851316899994</c:v>
                </c:pt>
                <c:pt idx="8">
                  <c:v>6053.2645971099992</c:v>
                </c:pt>
                <c:pt idx="9">
                  <c:v>6679.6322151099994</c:v>
                </c:pt>
                <c:pt idx="10">
                  <c:v>7619.851015109999</c:v>
                </c:pt>
              </c:numCache>
            </c:numRef>
          </c:val>
        </c:ser>
        <c:ser>
          <c:idx val="1"/>
          <c:order val="1"/>
          <c:tx>
            <c:strRef>
              <c:f>'CIF All (charts)'!$B$26</c:f>
              <c:strCache>
                <c:ptCount val="1"/>
                <c:pt idx="0">
                  <c:v>Funding Approvals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'CIF All (charts)'!$C$24:$M$24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(charts)'!$C$26:$M$26</c:f>
              <c:numCache>
                <c:formatCode>_(* #,##0.0_);_(* \(#,##0.0\);_(* "-"??_);_(@_)</c:formatCode>
                <c:ptCount val="11"/>
                <c:pt idx="0">
                  <c:v>115.6</c:v>
                </c:pt>
                <c:pt idx="1">
                  <c:v>498.32900000000001</c:v>
                </c:pt>
                <c:pt idx="2">
                  <c:v>1046.32878308</c:v>
                </c:pt>
                <c:pt idx="3">
                  <c:v>574.89528796999991</c:v>
                </c:pt>
                <c:pt idx="4">
                  <c:v>753.70270226000002</c:v>
                </c:pt>
                <c:pt idx="5">
                  <c:v>1893.28558838</c:v>
                </c:pt>
                <c:pt idx="6">
                  <c:v>651.84376999999984</c:v>
                </c:pt>
                <c:pt idx="7">
                  <c:v>519.27946541999995</c:v>
                </c:pt>
              </c:numCache>
            </c:numRef>
          </c:val>
        </c:ser>
        <c:ser>
          <c:idx val="2"/>
          <c:order val="2"/>
          <c:tx>
            <c:strRef>
              <c:f>'CIF All (charts)'!$B$27</c:f>
              <c:strCache>
                <c:ptCount val="1"/>
                <c:pt idx="0">
                  <c:v>Approved funding (projected)</c:v>
                </c:pt>
              </c:strCache>
            </c:strRef>
          </c:tx>
          <c:spPr>
            <a:pattFill prst="dkUpDiag">
              <a:fgClr>
                <a:schemeClr val="accent5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'CIF All (charts)'!$C$24:$M$24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(charts)'!$C$27:$M$27</c:f>
              <c:numCache>
                <c:formatCode>General</c:formatCode>
                <c:ptCount val="11"/>
                <c:pt idx="8" formatCode="_(* #,##0.00_);_(* \(#,##0.00\);_(* &quot;-&quot;??_);_(@_)">
                  <c:v>626.36761799999999</c:v>
                </c:pt>
                <c:pt idx="9" formatCode="_(* #,##0.0_);_(* \(#,##0.0\);_(* &quot;-&quot;??_);_(@_)">
                  <c:v>940.21879999999999</c:v>
                </c:pt>
                <c:pt idx="10" formatCode="_(* #,##0.0_);_(* \(#,##0.0\);_(* &quot;-&quot;??_);_(@_)">
                  <c:v>462.39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72549576"/>
        <c:axId val="472549968"/>
        <c:extLst/>
      </c:barChart>
      <c:lineChart>
        <c:grouping val="standard"/>
        <c:varyColors val="0"/>
        <c:ser>
          <c:idx val="3"/>
          <c:order val="3"/>
          <c:tx>
            <c:strRef>
              <c:f>'CIF All (charts)'!$B$28</c:f>
              <c:strCache>
                <c:ptCount val="1"/>
                <c:pt idx="0">
                  <c:v># of projects approved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'CIF All (charts)'!$C$24:$M$24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(charts)'!$C$28:$M$28</c:f>
              <c:numCache>
                <c:formatCode>_(* #,##0_);_(* \(#,##0\);_(* "-"??_);_(@_)</c:formatCode>
                <c:ptCount val="11"/>
                <c:pt idx="0">
                  <c:v>2</c:v>
                </c:pt>
                <c:pt idx="1">
                  <c:v>6</c:v>
                </c:pt>
                <c:pt idx="2">
                  <c:v>23</c:v>
                </c:pt>
                <c:pt idx="3">
                  <c:v>16</c:v>
                </c:pt>
                <c:pt idx="4">
                  <c:v>32</c:v>
                </c:pt>
                <c:pt idx="5">
                  <c:v>55</c:v>
                </c:pt>
                <c:pt idx="6">
                  <c:v>36</c:v>
                </c:pt>
                <c:pt idx="7">
                  <c:v>22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'CIF All (charts)'!$B$29</c:f>
              <c:strCache>
                <c:ptCount val="1"/>
                <c:pt idx="0">
                  <c:v># of projects for approval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'CIF All (charts)'!$C$24:$M$24</c:f>
              <c:strCache>
                <c:ptCount val="11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
(1st S)</c:v>
                </c:pt>
                <c:pt idx="8">
                  <c:v>FY16
(2nd S)</c:v>
                </c:pt>
                <c:pt idx="9">
                  <c:v>FY17
(1st S)</c:v>
                </c:pt>
                <c:pt idx="10">
                  <c:v>FY17
(2nd S)</c:v>
                </c:pt>
              </c:strCache>
            </c:strRef>
          </c:cat>
          <c:val>
            <c:numRef>
              <c:f>'CIF All (charts)'!$C$29:$M$29</c:f>
              <c:numCache>
                <c:formatCode>General</c:formatCode>
                <c:ptCount val="11"/>
                <c:pt idx="7">
                  <c:v>22</c:v>
                </c:pt>
                <c:pt idx="8" formatCode="_(* #,##0_);_(* \(#,##0\);_(* &quot;-&quot;??_);_(@_)">
                  <c:v>27</c:v>
                </c:pt>
                <c:pt idx="9" formatCode="_(* #,##0_);_(* \(#,##0\);_(* &quot;-&quot;??_);_(@_)">
                  <c:v>48</c:v>
                </c:pt>
                <c:pt idx="10" formatCode="_(* #,##0_);_(* \(#,##0\);_(* &quot;-&quot;??_);_(@_)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550752"/>
        <c:axId val="472550360"/>
        <c:extLst/>
      </c:lineChart>
      <c:catAx>
        <c:axId val="47254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549968"/>
        <c:crosses val="autoZero"/>
        <c:auto val="1"/>
        <c:lblAlgn val="ctr"/>
        <c:lblOffset val="100"/>
        <c:noMultiLvlLbl val="0"/>
      </c:catAx>
      <c:valAx>
        <c:axId val="472549968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Funding (USD Million)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549576"/>
        <c:crosses val="autoZero"/>
        <c:crossBetween val="between"/>
        <c:majorUnit val="1000"/>
      </c:valAx>
      <c:valAx>
        <c:axId val="472550360"/>
        <c:scaling>
          <c:orientation val="minMax"/>
          <c:max val="6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Projects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550752"/>
        <c:crosses val="max"/>
        <c:crossBetween val="between"/>
        <c:majorUnit val="7"/>
      </c:valAx>
      <c:catAx>
        <c:axId val="472550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2550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4178765100678"/>
          <c:y val="0.18788598875346063"/>
          <c:w val="0.34659384949448452"/>
          <c:h val="0.613481354875589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5B64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3274B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5CB4B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3D76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665239764081511E-2"/>
                  <c:y val="3.7266324907438558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880076501178371E-2"/>
                  <c:y val="-8.6277220639435576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74828377903143E-2"/>
                  <c:y val="-0.10481503249856525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989589996623542E-2"/>
                  <c:y val="-0.1110939094088838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243982407224228E-2"/>
                  <c:y val="-3.5014946694531889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691257234692428E-2"/>
                  <c:y val="2.2622359886959459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9448729888614233E-2"/>
                  <c:y val="0.1089635309854926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 17 Budget Summary Figure'!$A$33:$A$39</c:f>
              <c:strCache>
                <c:ptCount val="7"/>
                <c:pt idx="0">
                  <c:v>1. Policy development, working with the Trust Fund Committees, Sub-Committees, and managing relations </c:v>
                </c:pt>
                <c:pt idx="1">
                  <c:v>2. Investment plan development, update and revision</c:v>
                </c:pt>
                <c:pt idx="2">
                  <c:v>3. Development and approval of CIF funding of programs and projects.</c:v>
                </c:pt>
                <c:pt idx="3">
                  <c:v>4. Knowledge management and communications</c:v>
                </c:pt>
                <c:pt idx="4">
                  <c:v>5.  Monitoring and evaluation; stakeholder engagement in review of IP implementation</c:v>
                </c:pt>
                <c:pt idx="5">
                  <c:v>6. Gender mainstreaming</c:v>
                </c:pt>
                <c:pt idx="6">
                  <c:v>7. Managing resources and risk</c:v>
                </c:pt>
              </c:strCache>
            </c:strRef>
          </c:cat>
          <c:val>
            <c:numRef>
              <c:f>'FY 17 Budget Summary Figure'!$B$33:$B$39</c:f>
              <c:numCache>
                <c:formatCode>0%</c:formatCode>
                <c:ptCount val="7"/>
                <c:pt idx="0">
                  <c:v>0.32599786875761516</c:v>
                </c:pt>
                <c:pt idx="1">
                  <c:v>7.4444635634671977E-2</c:v>
                </c:pt>
                <c:pt idx="2">
                  <c:v>6.4547687144043575E-2</c:v>
                </c:pt>
                <c:pt idx="3">
                  <c:v>0.16905995931133941</c:v>
                </c:pt>
                <c:pt idx="4">
                  <c:v>0.10793193050894345</c:v>
                </c:pt>
                <c:pt idx="5">
                  <c:v>4.9091581398118679E-2</c:v>
                </c:pt>
                <c:pt idx="6">
                  <c:v>0.2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189684817328486"/>
          <c:y val="0.22122258095311492"/>
          <c:w val="0.46767531498382875"/>
          <c:h val="0.72326934070067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100" b="0" i="0" u="none" strike="noStrike" kern="1200" baseline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7EFFA-64F6-48CC-ACFE-21B24D9E5015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41163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B9E6B-CB4C-44C2-BE7C-3A713B1E0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7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9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60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8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47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0FD5F-D3D1-423A-B5BA-044F8445CBF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2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0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1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9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7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5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89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2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5.pd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5.pd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 txBox="1">
            <a:spLocks/>
          </p:cNvSpPr>
          <p:nvPr userDrawn="1"/>
        </p:nvSpPr>
        <p:spPr>
          <a:xfrm>
            <a:off x="1524000" y="615378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TITLE SLIDE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0" y="1423417"/>
            <a:ext cx="574039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5336011" y="1423417"/>
            <a:ext cx="380798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0" y="4436534"/>
            <a:ext cx="6440588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6119389" y="4436534"/>
            <a:ext cx="3024611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rgbClr val="000000"/>
                </a:solidFill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1" name="Billede 10" descr="4 logoer-lil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1400" y="6290735"/>
            <a:ext cx="1600200" cy="401067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90500" y="6070600"/>
            <a:ext cx="9525000" cy="63500"/>
          </a:xfrm>
          <a:prstGeom prst="rect">
            <a:avLst/>
          </a:prstGeom>
        </p:spPr>
      </p:pic>
      <p:pic>
        <p:nvPicPr>
          <p:cNvPr id="20" name="Billede 19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Mørk blå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29" y="204534"/>
            <a:ext cx="9351096" cy="1213104"/>
          </a:xfrm>
          <a:prstGeom prst="rect">
            <a:avLst/>
          </a:prstGeom>
        </p:spPr>
      </p:pic>
      <p:pic>
        <p:nvPicPr>
          <p:cNvPr id="28" name="Billede 27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21" name="Billede 20" descr="Mørk blå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29" y="204534"/>
            <a:ext cx="9351096" cy="1213104"/>
          </a:xfrm>
          <a:prstGeom prst="rect">
            <a:avLst/>
          </a:prstGeom>
        </p:spPr>
      </p:pic>
      <p:pic>
        <p:nvPicPr>
          <p:cNvPr id="22" name="Billede 21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9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E1A4567B-3BEF-4645-AE87-6CE27C75E537}" type="datetimeFigureOut">
              <a:rPr lang="da-DK" smtClean="0"/>
              <a:pPr/>
              <a:t>15-06-2016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ABC1510-E034-4B44-B467-79053A4325D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Gren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10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 algn="ctr">
              <a:buSzPct val="100000"/>
              <a:buFontTx/>
              <a:buBlip>
                <a:blip r:embed="rId2"/>
              </a:buBlip>
            </a:pPr>
            <a:endParaRPr lang="en-US" sz="1100" dirty="0" smtClea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81200" y="3048001"/>
            <a:ext cx="5791200" cy="19240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981200" y="5257800"/>
            <a:ext cx="57912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cif-logo-fu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838200"/>
            <a:ext cx="3794760" cy="20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en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0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88" y="1916832"/>
            <a:ext cx="3998912" cy="265516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16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0" y="1916832"/>
            <a:ext cx="3251200" cy="2655170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12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6" name="Billede 15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90500" y="6070600"/>
            <a:ext cx="9525000" cy="63500"/>
          </a:xfrm>
          <a:prstGeom prst="rect">
            <a:avLst/>
          </a:prstGeom>
        </p:spPr>
      </p:pic>
      <p:pic>
        <p:nvPicPr>
          <p:cNvPr id="4" name="Billede 3" descr="Grenn 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6" name="Billede 5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Pladsholder til titel 1"/>
          <p:cNvSpPr txBox="1">
            <a:spLocks/>
          </p:cNvSpPr>
          <p:nvPr userDrawn="1"/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spc="0">
                <a:solidFill>
                  <a:schemeClr val="bg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4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89" y="1916113"/>
            <a:ext cx="39608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01"/>
            <a:ext cx="73517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8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20" name="Billede 19" descr="blå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12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21" name="Billede 20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blå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6" name="Billede 19" descr="blå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2" name="Billede 11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6" name="Pladsholder til tekst 3"/>
          <p:cNvSpPr>
            <a:spLocks noGrp="1"/>
          </p:cNvSpPr>
          <p:nvPr userDrawn="1"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 userDrawn="1"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9" name="Pladsholder til tekst 3"/>
          <p:cNvSpPr>
            <a:spLocks noGrp="1"/>
          </p:cNvSpPr>
          <p:nvPr userDrawn="1"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 userDrawn="1"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4" name="Billede 13" descr="Gul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5401" y="204534"/>
            <a:ext cx="9291828" cy="1213104"/>
          </a:xfrm>
          <a:prstGeom prst="rect">
            <a:avLst/>
          </a:prstGeom>
        </p:spPr>
      </p:pic>
      <p:pic>
        <p:nvPicPr>
          <p:cNvPr id="15" name="Billede 14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2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4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2" name="Billede 11" descr="Gul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01" y="204534"/>
            <a:ext cx="9291828" cy="1213104"/>
          </a:xfrm>
          <a:prstGeom prst="rect">
            <a:avLst/>
          </a:prstGeom>
        </p:spPr>
      </p:pic>
      <p:pic>
        <p:nvPicPr>
          <p:cNvPr id="13" name="Billede 12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 descr="Mørk grø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65" y="204534"/>
            <a:ext cx="9364132" cy="1213104"/>
          </a:xfrm>
          <a:prstGeom prst="rect">
            <a:avLst/>
          </a:prstGeom>
        </p:spPr>
      </p:pic>
      <p:pic>
        <p:nvPicPr>
          <p:cNvPr id="30" name="Billede 29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Mørk grø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65" y="204534"/>
            <a:ext cx="9364132" cy="1213104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9" name="Billede 18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6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0" r:id="rId4"/>
    <p:sldLayoutId id="2147483665" r:id="rId5"/>
    <p:sldLayoutId id="2147483662" r:id="rId6"/>
    <p:sldLayoutId id="2147483663" r:id="rId7"/>
    <p:sldLayoutId id="2147483653" r:id="rId8"/>
    <p:sldLayoutId id="2147483661" r:id="rId9"/>
    <p:sldLayoutId id="2147483655" r:id="rId10"/>
    <p:sldLayoutId id="2147483654" r:id="rId11"/>
    <p:sldLayoutId id="2147483656" r:id="rId12"/>
    <p:sldLayoutId id="2147483650" r:id="rId13"/>
    <p:sldLayoutId id="214748366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300" b="1" i="0" kern="1200" spc="0">
          <a:solidFill>
            <a:schemeClr val="bg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mailto:Mduarte@worldbank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/>
          <p:cNvSpPr>
            <a:spLocks noGrp="1"/>
          </p:cNvSpPr>
          <p:nvPr>
            <p:ph type="ctrTitle"/>
          </p:nvPr>
        </p:nvSpPr>
        <p:spPr>
          <a:xfrm>
            <a:off x="3851920" y="3128517"/>
            <a:ext cx="4824536" cy="137259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CIF FY17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Business Plan and Budget</a:t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endParaRPr lang="da-DK" sz="2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0" y="5661248"/>
            <a:ext cx="9525000" cy="6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5805264"/>
            <a:ext cx="3781425" cy="1038225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751201" y="4501108"/>
            <a:ext cx="2485095" cy="800100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Mafalda Duarte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sz="1600" dirty="0" smtClean="0">
                <a:solidFill>
                  <a:srgbClr val="4AA4AF"/>
                </a:solidFill>
                <a:latin typeface="+mn-lt"/>
              </a:rPr>
              <a:t>June 15, </a:t>
            </a:r>
            <a:r>
              <a:rPr lang="en-US" sz="1600" dirty="0">
                <a:solidFill>
                  <a:srgbClr val="4AA4AF"/>
                </a:solidFill>
                <a:latin typeface="+mn-lt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719886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</a:t>
            </a:r>
            <a:r>
              <a:rPr lang="en-US" dirty="0" smtClean="0"/>
              <a:t>Services (1/2)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6" y="1653456"/>
            <a:ext cx="691276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 smtClean="0"/>
              <a:t>Distribution of administrative services* </a:t>
            </a:r>
            <a:br>
              <a:rPr lang="en-US" sz="1900" b="1" dirty="0" smtClean="0"/>
            </a:br>
            <a:r>
              <a:rPr lang="en-US" sz="1400" dirty="0" smtClean="0"/>
              <a:t>(*administrative services represent the services provided by the CIF </a:t>
            </a:r>
            <a:r>
              <a:rPr lang="en-US" sz="1400" dirty="0"/>
              <a:t>Administrative </a:t>
            </a:r>
            <a:r>
              <a:rPr lang="en-US" sz="1400" dirty="0" smtClean="0"/>
              <a:t>Unit, focal point </a:t>
            </a:r>
            <a:r>
              <a:rPr lang="en-US" sz="1400" dirty="0"/>
              <a:t>teams of the </a:t>
            </a:r>
            <a:r>
              <a:rPr lang="en-US" sz="1400" dirty="0" smtClean="0"/>
              <a:t>MDBs and trustee to </a:t>
            </a:r>
            <a:r>
              <a:rPr lang="en-US" sz="1400" dirty="0"/>
              <a:t>deliver on the mandate of the </a:t>
            </a:r>
            <a:r>
              <a:rPr lang="en-US" sz="1400" dirty="0" smtClean="0"/>
              <a:t>CIF)</a:t>
            </a:r>
            <a:endParaRPr lang="en-US" sz="1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884633"/>
              </p:ext>
            </p:extLst>
          </p:nvPr>
        </p:nvGraphicFramePr>
        <p:xfrm>
          <a:off x="364699" y="1844824"/>
          <a:ext cx="7694522" cy="434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095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</a:t>
            </a:r>
            <a:r>
              <a:rPr lang="en-US" dirty="0" smtClean="0"/>
              <a:t>Services (2/2)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069944" y="5071918"/>
            <a:ext cx="33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CIF </a:t>
            </a:r>
            <a:r>
              <a:rPr lang="en-US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cumulative </a:t>
            </a:r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udget </a:t>
            </a:r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br>
              <a:rPr lang="en-US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% </a:t>
            </a:r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</a:t>
            </a:r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3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unding </a:t>
            </a:r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(FY09-FY17)</a:t>
            </a:r>
            <a:endParaRPr lang="en-US" sz="13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839" y="2060848"/>
            <a:ext cx="4345231" cy="30110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7544" y="2420889"/>
            <a:ext cx="35482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CIF </a:t>
            </a:r>
            <a:r>
              <a:rPr lang="en-US" dirty="0"/>
              <a:t>cumulative </a:t>
            </a:r>
            <a:r>
              <a:rPr lang="en-US" dirty="0" smtClean="0"/>
              <a:t>budget </a:t>
            </a:r>
            <a:r>
              <a:rPr lang="en-US" dirty="0"/>
              <a:t>from FY09 – </a:t>
            </a:r>
            <a:r>
              <a:rPr lang="en-US" dirty="0" smtClean="0"/>
              <a:t>FY17 is about </a:t>
            </a:r>
            <a:r>
              <a:rPr lang="en-US" b="1" dirty="0" smtClean="0"/>
              <a:t>2.3 % </a:t>
            </a:r>
            <a:r>
              <a:rPr lang="en-US" b="1" dirty="0"/>
              <a:t>of funding approvals</a:t>
            </a:r>
            <a:r>
              <a:rPr lang="en-US" dirty="0"/>
              <a:t> for projects and programs. </a:t>
            </a:r>
            <a:r>
              <a:rPr lang="en-US" dirty="0" smtClean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FY17, the ratio of </a:t>
            </a:r>
            <a:r>
              <a:rPr lang="en-US" dirty="0" smtClean="0"/>
              <a:t>budgetary costs </a:t>
            </a:r>
            <a:r>
              <a:rPr lang="en-US" dirty="0"/>
              <a:t>to approved funding is expected to be 2.4 </a:t>
            </a:r>
            <a:r>
              <a:rPr lang="en-US" dirty="0" smtClean="0"/>
              <a:t>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25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and Learning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half" idx="10"/>
          </p:nvPr>
        </p:nvSpPr>
        <p:spPr>
          <a:xfrm>
            <a:off x="1524000" y="1830645"/>
            <a:ext cx="6080513" cy="683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USD 1.4 million is needed for Learning and Knowledge Exchange activities to fund the following: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54992" y="2780928"/>
            <a:ext cx="1403750" cy="1792259"/>
            <a:chOff x="1854992" y="2780928"/>
            <a:chExt cx="1403750" cy="1792259"/>
          </a:xfrm>
        </p:grpSpPr>
        <p:sp>
          <p:nvSpPr>
            <p:cNvPr id="9" name="TextBox 8"/>
            <p:cNvSpPr txBox="1"/>
            <p:nvPr/>
          </p:nvSpPr>
          <p:spPr>
            <a:xfrm>
              <a:off x="1854992" y="2780928"/>
              <a:ext cx="1403750" cy="1569660"/>
            </a:xfrm>
            <a:prstGeom prst="rect">
              <a:avLst/>
            </a:prstGeom>
            <a:noFill/>
            <a:ln w="28575">
              <a:solidFill>
                <a:srgbClr val="85B64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Two pilot country meetings (CTF/SREP and PPCR) </a:t>
              </a:r>
            </a:p>
            <a:p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4992" y="4234633"/>
              <a:ext cx="1403750" cy="338554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rgbClr val="85B64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USD 960,000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07904" y="2780928"/>
            <a:ext cx="1472002" cy="1944216"/>
            <a:chOff x="3707904" y="2780928"/>
            <a:chExt cx="1472002" cy="1944216"/>
          </a:xfrm>
        </p:grpSpPr>
        <p:sp>
          <p:nvSpPr>
            <p:cNvPr id="11" name="TextBox 10"/>
            <p:cNvSpPr txBox="1"/>
            <p:nvPr/>
          </p:nvSpPr>
          <p:spPr>
            <a:xfrm>
              <a:off x="3707904" y="2780928"/>
              <a:ext cx="1472002" cy="156966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Two knowledge and learning studies on mini-grid and energy </a:t>
              </a:r>
              <a:r>
                <a:rPr lang="en-US" sz="1600" dirty="0" smtClean="0">
                  <a:latin typeface="+mj-lt"/>
                </a:rPr>
                <a:t>efficiency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07904" y="4386590"/>
              <a:ext cx="1472002" cy="338554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USD </a:t>
              </a:r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325,000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29068" y="2780928"/>
            <a:ext cx="1495054" cy="2154436"/>
            <a:chOff x="5629068" y="2780928"/>
            <a:chExt cx="1495054" cy="2154436"/>
          </a:xfrm>
        </p:grpSpPr>
        <p:sp>
          <p:nvSpPr>
            <p:cNvPr id="10" name="TextBox 9"/>
            <p:cNvSpPr txBox="1"/>
            <p:nvPr/>
          </p:nvSpPr>
          <p:spPr>
            <a:xfrm>
              <a:off x="5629068" y="2780928"/>
              <a:ext cx="1495053" cy="18158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Two events at the World Bank Group Annual Meetings in Washington, DC and COP22 in Morocco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29068" y="4596810"/>
              <a:ext cx="1495054" cy="33855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rgbClr val="F7A74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USD 100,000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127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MDB Support for Country Programming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1520" y="2424607"/>
            <a:ext cx="4030960" cy="3397387"/>
            <a:chOff x="170393" y="1439376"/>
            <a:chExt cx="4030960" cy="3397387"/>
          </a:xfrm>
        </p:grpSpPr>
        <p:grpSp>
          <p:nvGrpSpPr>
            <p:cNvPr id="8" name="Group 7"/>
            <p:cNvGrpSpPr/>
            <p:nvPr/>
          </p:nvGrpSpPr>
          <p:grpSpPr>
            <a:xfrm>
              <a:off x="170393" y="1439376"/>
              <a:ext cx="4030960" cy="3397387"/>
              <a:chOff x="-1" y="-40000"/>
              <a:chExt cx="3530239" cy="299275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-1" y="-40000"/>
                <a:ext cx="3530239" cy="299275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9550" y="781050"/>
                <a:ext cx="3076575" cy="21621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1976" y="1514475"/>
                <a:ext cx="2466974" cy="1419225"/>
              </a:xfrm>
              <a:prstGeom prst="ellipse">
                <a:avLst/>
              </a:prstGeom>
              <a:solidFill>
                <a:srgbClr val="5CB4BE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86967" y="1848613"/>
              <a:ext cx="3081846" cy="56952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+mj-lt"/>
                </a:rPr>
                <a:t>Balance of funds as of June 30, 2016</a:t>
              </a:r>
            </a:p>
            <a:p>
              <a:pPr algn="ctr"/>
              <a:r>
                <a:rPr lang="en-US" sz="1600" b="1" dirty="0">
                  <a:latin typeface="+mj-lt"/>
                </a:rPr>
                <a:t>USD 8.2 million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3908" y="2552644"/>
              <a:ext cx="2882142" cy="64683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atin typeface="+mj-lt"/>
                </a:rPr>
                <a:t>FY 17 estimated requests</a:t>
              </a:r>
            </a:p>
            <a:p>
              <a:pPr algn="ctr"/>
              <a:r>
                <a:rPr lang="en-US" sz="1600" b="1" dirty="0">
                  <a:latin typeface="+mj-lt"/>
                </a:rPr>
                <a:t>USD 6.5 million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6822" y="3458714"/>
              <a:ext cx="2882142" cy="94071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dirty="0">
                  <a:latin typeface="+mj-lt"/>
                </a:rPr>
                <a:t>Estimated balance of </a:t>
              </a:r>
            </a:p>
            <a:p>
              <a:pPr algn="ctr"/>
              <a:r>
                <a:rPr lang="en-US" sz="1300" dirty="0">
                  <a:latin typeface="+mj-lt"/>
                </a:rPr>
                <a:t>Country Programming Budget</a:t>
              </a:r>
            </a:p>
            <a:p>
              <a:pPr algn="ctr"/>
              <a:r>
                <a:rPr lang="en-US" sz="1600" b="1" dirty="0">
                  <a:latin typeface="+mj-lt"/>
                </a:rPr>
                <a:t>USD</a:t>
              </a:r>
              <a:r>
                <a:rPr lang="en-US" sz="1600" b="1" baseline="0" dirty="0">
                  <a:latin typeface="+mj-lt"/>
                </a:rPr>
                <a:t> 1</a:t>
              </a:r>
              <a:r>
                <a:rPr lang="en-US" sz="1600" b="1" dirty="0">
                  <a:latin typeface="+mj-lt"/>
                </a:rPr>
                <a:t>.7 million</a:t>
              </a: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6260"/>
              </p:ext>
            </p:extLst>
          </p:nvPr>
        </p:nvGraphicFramePr>
        <p:xfrm>
          <a:off x="4657440" y="2990297"/>
          <a:ext cx="4125398" cy="22660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3104"/>
                <a:gridCol w="530520"/>
                <a:gridCol w="489100"/>
                <a:gridCol w="552674"/>
              </a:tblGrid>
              <a:tr h="408292"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rgbClr val="85B6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CTF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rgbClr val="85B6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SCF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rgbClr val="85B6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rgbClr val="85B64D"/>
                    </a:solidFill>
                  </a:tcPr>
                </a:tc>
              </a:tr>
              <a:tr h="4754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budget approved in Business Plan (FY09-FY16)*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/>
                        <a:t>5.8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/>
                        <a:t>34.6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/>
                        <a:t>39.9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613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Estimated balance on </a:t>
                      </a:r>
                      <a:r>
                        <a:rPr lang="en-US" sz="1400" dirty="0" smtClean="0"/>
                        <a:t>6/30/2016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(allocations + </a:t>
                      </a:r>
                      <a:r>
                        <a:rPr lang="en-US" sz="1200" dirty="0" smtClean="0"/>
                        <a:t>returned funds)</a:t>
                      </a:r>
                      <a:endParaRPr lang="en-US" sz="1200" b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/>
                        <a:t>1.9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/>
                        <a:t>6.3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/>
                        <a:t>8.2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337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Estimated requests in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FY</a:t>
                      </a:r>
                      <a:r>
                        <a:rPr lang="en-US" sz="1400" baseline="0" dirty="0" smtClean="0"/>
                        <a:t>17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 smtClean="0"/>
                        <a:t>0.2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 smtClean="0"/>
                        <a:t>6.3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 smtClean="0"/>
                        <a:t>6.5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Balance of multi-year country programming budget for FY18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 smtClean="0"/>
                        <a:t>1.7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 smtClean="0"/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 smtClean="0"/>
                        <a:t>1.7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0793" y="1602166"/>
            <a:ext cx="7537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+mj-lt"/>
              </a:rPr>
              <a:t>Considering the balance of funds available to support country programming in FY17, no additional “top-up” of this multi-year budget is requested. 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1907" y="527284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*Including supplemental budget approved in August, 2015 </a:t>
            </a:r>
          </a:p>
          <a:p>
            <a:r>
              <a:rPr lang="en-US" sz="1200" i="1" dirty="0" smtClean="0"/>
              <a:t>(All amounts in USD’000)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78563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Initiatives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half" idx="10"/>
          </p:nvPr>
        </p:nvSpPr>
        <p:spPr>
          <a:xfrm>
            <a:off x="683568" y="1672506"/>
            <a:ext cx="4615328" cy="3974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USD 1.9 million is requested in FY17 for the following special initiatives: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j-lt"/>
              </a:rPr>
              <a:t>CIF strategic analysis (USD 1 million)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j-lt"/>
              </a:rPr>
              <a:t> Support to GHG analysis and harmonization of methodology (USD 100,000)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j-lt"/>
              </a:rPr>
              <a:t> Collaboration with the PROFOR team (USD 112,000)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j-lt"/>
              </a:rPr>
              <a:t> Phase II of the Enterprise Risk Management implementation (USD 180,000)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j-lt"/>
              </a:rPr>
              <a:t> Second year implementation of the multi-tier access framework (USD 500,000)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r="19282"/>
          <a:stretch/>
        </p:blipFill>
        <p:spPr>
          <a:xfrm>
            <a:off x="5586928" y="1954818"/>
            <a:ext cx="2940264" cy="340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45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676775"/>
            <a:ext cx="35188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419100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/>
              <a:t>www.climateinvestmentfunds.org </a:t>
            </a:r>
            <a:br>
              <a:rPr lang="en-US" sz="1400" dirty="0"/>
            </a:br>
            <a:endParaRPr lang="en-US" sz="1400" dirty="0"/>
          </a:p>
          <a:p>
            <a:pPr algn="r"/>
            <a:r>
              <a:rPr lang="en-US" sz="1400" dirty="0"/>
              <a:t>@</a:t>
            </a:r>
            <a:r>
              <a:rPr lang="en-US" sz="1400" dirty="0" err="1"/>
              <a:t>CIF_Action</a:t>
            </a:r>
            <a:r>
              <a:rPr lang="en-US" sz="1400" dirty="0"/>
              <a:t>   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https://www.youtube.com/user/CIFaction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https://www.flickr.com/photos/cifaction/sets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15" y="5010153"/>
            <a:ext cx="4333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86638"/>
            <a:ext cx="39281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21" y="4232244"/>
            <a:ext cx="338138" cy="26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3295471"/>
            <a:ext cx="425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Mafalda Duarte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hlinkClick r:id="rId7"/>
              </a:rPr>
              <a:t>Mduarte@worldbank.org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(202) 473 - 4678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701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half" idx="10"/>
          </p:nvPr>
        </p:nvSpPr>
        <p:spPr>
          <a:xfrm>
            <a:off x="1002854" y="2060848"/>
            <a:ext cx="5297338" cy="332596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+mj-lt"/>
              </a:rPr>
              <a:t>1. CIF </a:t>
            </a:r>
            <a:r>
              <a:rPr lang="en-US" sz="2000" dirty="0">
                <a:latin typeface="+mj-lt"/>
              </a:rPr>
              <a:t>Portfolio </a:t>
            </a:r>
            <a:r>
              <a:rPr lang="en-US" sz="2000" dirty="0" smtClean="0">
                <a:latin typeface="+mj-lt"/>
              </a:rPr>
              <a:t>trends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a-DK" sz="2000" dirty="0" smtClean="0">
                <a:latin typeface="+mj-lt"/>
                <a:cs typeface="Aharoni" panose="02010803020104030203" pitchFamily="2" charset="-79"/>
              </a:rPr>
              <a:t>2. Looking back – achievements of FY16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a-DK" sz="2000" dirty="0" smtClean="0">
                <a:latin typeface="+mj-lt"/>
                <a:cs typeface="Aharoni" panose="02010803020104030203" pitchFamily="2" charset="-79"/>
              </a:rPr>
              <a:t>3. Looking </a:t>
            </a:r>
            <a:r>
              <a:rPr lang="da-DK" sz="2000" dirty="0">
                <a:latin typeface="+mj-lt"/>
                <a:cs typeface="Aharoni" panose="02010803020104030203" pitchFamily="2" charset="-79"/>
              </a:rPr>
              <a:t>forward – </a:t>
            </a:r>
            <a:r>
              <a:rPr lang="da-DK" sz="2000" dirty="0" smtClean="0">
                <a:latin typeface="+mj-lt"/>
                <a:cs typeface="Aharoni" panose="02010803020104030203" pitchFamily="2" charset="-79"/>
              </a:rPr>
              <a:t>action </a:t>
            </a:r>
            <a:r>
              <a:rPr lang="da-DK" sz="2000" dirty="0">
                <a:latin typeface="+mj-lt"/>
                <a:cs typeface="Aharoni" panose="02010803020104030203" pitchFamily="2" charset="-79"/>
              </a:rPr>
              <a:t>priorities for </a:t>
            </a:r>
            <a:r>
              <a:rPr lang="da-DK" sz="2000" dirty="0" smtClean="0">
                <a:latin typeface="+mj-lt"/>
                <a:cs typeface="Aharoni" panose="02010803020104030203" pitchFamily="2" charset="-79"/>
              </a:rPr>
              <a:t>FY17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a-DK" sz="2000" dirty="0" smtClean="0">
                <a:latin typeface="+mj-lt"/>
                <a:cs typeface="Aharoni" panose="02010803020104030203" pitchFamily="2" charset="-79"/>
              </a:rPr>
              <a:t>4. Summary of proposed FY17 budget</a:t>
            </a:r>
          </a:p>
          <a:p>
            <a:pPr lvl="1"/>
            <a:r>
              <a:rPr lang="da-DK" sz="1800" dirty="0" smtClean="0">
                <a:latin typeface="+mj-lt"/>
                <a:cs typeface="Aharoni" panose="02010803020104030203" pitchFamily="2" charset="-79"/>
              </a:rPr>
              <a:t>Administrative </a:t>
            </a:r>
            <a:r>
              <a:rPr lang="da-DK" sz="1800" dirty="0">
                <a:latin typeface="+mj-lt"/>
                <a:cs typeface="Aharoni" panose="02010803020104030203" pitchFamily="2" charset="-79"/>
              </a:rPr>
              <a:t>Services</a:t>
            </a:r>
          </a:p>
          <a:p>
            <a:pPr lvl="1"/>
            <a:r>
              <a:rPr lang="da-DK" sz="1800" dirty="0">
                <a:latin typeface="+mj-lt"/>
                <a:cs typeface="Aharoni" panose="02010803020104030203" pitchFamily="2" charset="-79"/>
              </a:rPr>
              <a:t>Support for Country Programming</a:t>
            </a:r>
          </a:p>
          <a:p>
            <a:pPr lvl="1"/>
            <a:r>
              <a:rPr lang="da-DK" sz="1800" dirty="0">
                <a:latin typeface="+mj-lt"/>
                <a:cs typeface="Aharoni" panose="02010803020104030203" pitchFamily="2" charset="-79"/>
              </a:rPr>
              <a:t>Knowledge and Learning</a:t>
            </a:r>
          </a:p>
          <a:p>
            <a:pPr lvl="1"/>
            <a:r>
              <a:rPr lang="da-DK" sz="1800" dirty="0">
                <a:latin typeface="+mj-lt"/>
                <a:cs typeface="Aharoni" panose="02010803020104030203" pitchFamily="2" charset="-79"/>
              </a:rPr>
              <a:t>Special </a:t>
            </a:r>
            <a:r>
              <a:rPr lang="da-DK" sz="1800" dirty="0" smtClean="0">
                <a:latin typeface="+mj-lt"/>
                <a:cs typeface="Aharoni" panose="02010803020104030203" pitchFamily="2" charset="-79"/>
              </a:rPr>
              <a:t>Initiatives</a:t>
            </a:r>
            <a:endParaRPr lang="da-DK" sz="1800" dirty="0"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1803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 Portfolio Trends (</a:t>
            </a:r>
            <a:r>
              <a:rPr lang="en-US" dirty="0" smtClean="0"/>
              <a:t>1/3)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half" idx="10"/>
          </p:nvPr>
        </p:nvSpPr>
        <p:spPr>
          <a:xfrm>
            <a:off x="527610" y="1988839"/>
            <a:ext cx="3497138" cy="397403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>
                <a:latin typeface="+mj-lt"/>
              </a:rPr>
              <a:t>62 investment plans </a:t>
            </a:r>
            <a:r>
              <a:rPr lang="en-US" sz="1900" dirty="0">
                <a:latin typeface="+mj-lt"/>
              </a:rPr>
              <a:t>(IPs) </a:t>
            </a:r>
            <a:r>
              <a:rPr lang="en-US" sz="1900" dirty="0" smtClean="0">
                <a:latin typeface="+mj-lt"/>
              </a:rPr>
              <a:t>endorsed (including regional programs)</a:t>
            </a:r>
            <a:endParaRPr lang="en-US" sz="19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>
                <a:latin typeface="+mj-lt"/>
              </a:rPr>
              <a:t>3 IPs will be reviewed </a:t>
            </a:r>
            <a:r>
              <a:rPr lang="en-US" sz="1900" dirty="0">
                <a:latin typeface="+mj-lt"/>
              </a:rPr>
              <a:t>in this committee </a:t>
            </a:r>
            <a:r>
              <a:rPr lang="en-US" sz="1900" dirty="0" smtClean="0">
                <a:latin typeface="+mj-lt"/>
              </a:rPr>
              <a:t>meeting</a:t>
            </a:r>
            <a:endParaRPr lang="en-US" sz="19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>
                <a:latin typeface="+mj-lt"/>
              </a:rPr>
              <a:t>20 IPs will be submitted </a:t>
            </a:r>
            <a:r>
              <a:rPr lang="en-US" sz="1900" dirty="0">
                <a:latin typeface="+mj-lt"/>
              </a:rPr>
              <a:t>for endorsement in </a:t>
            </a:r>
            <a:r>
              <a:rPr lang="en-US" sz="1900" dirty="0" smtClean="0">
                <a:latin typeface="+mj-lt"/>
              </a:rPr>
              <a:t>FY17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2.5 </a:t>
            </a:r>
            <a:r>
              <a:rPr lang="en-US" sz="1600" dirty="0">
                <a:latin typeface="+mj-lt"/>
              </a:rPr>
              <a:t>times more than the annual average of 8 </a:t>
            </a:r>
            <a:r>
              <a:rPr lang="en-US" sz="1600" dirty="0" smtClean="0">
                <a:latin typeface="+mj-lt"/>
              </a:rPr>
              <a:t>IPs.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All </a:t>
            </a:r>
            <a:r>
              <a:rPr lang="en-US" sz="1600" dirty="0">
                <a:latin typeface="+mj-lt"/>
              </a:rPr>
              <a:t>IPs prepared over FY17 and FY18 will be subject to a preliminary expert review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54905" y="2018032"/>
            <a:ext cx="4608512" cy="3902030"/>
            <a:chOff x="4054905" y="2060848"/>
            <a:chExt cx="4608512" cy="3401990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422074160"/>
                </p:ext>
              </p:extLst>
            </p:nvPr>
          </p:nvGraphicFramePr>
          <p:xfrm>
            <a:off x="4054905" y="2488880"/>
            <a:ext cx="4608512" cy="29739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4335273" y="2060848"/>
              <a:ext cx="40477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Summary of CIF Investment 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Plan Submissions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9015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 Portfolio Trends </a:t>
            </a:r>
            <a:r>
              <a:rPr lang="en-US" dirty="0" smtClean="0"/>
              <a:t>(2/3)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half" idx="10"/>
          </p:nvPr>
        </p:nvSpPr>
        <p:spPr>
          <a:xfrm>
            <a:off x="182675" y="2124067"/>
            <a:ext cx="3580987" cy="348971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+mj-lt"/>
              </a:rPr>
              <a:t>49 </a:t>
            </a:r>
            <a:r>
              <a:rPr lang="en-US" sz="1800" dirty="0">
                <a:latin typeface="+mj-lt"/>
              </a:rPr>
              <a:t>projects, with USD </a:t>
            </a:r>
            <a:r>
              <a:rPr lang="en-US" sz="1800" dirty="0" smtClean="0">
                <a:latin typeface="+mj-lt"/>
              </a:rPr>
              <a:t>1.1 </a:t>
            </a:r>
            <a:r>
              <a:rPr lang="en-US" sz="1800" dirty="0">
                <a:latin typeface="+mj-lt"/>
              </a:rPr>
              <a:t>billion </a:t>
            </a:r>
            <a:r>
              <a:rPr lang="en-US" sz="1800" dirty="0" smtClean="0">
                <a:latin typeface="+mj-lt"/>
              </a:rPr>
              <a:t>(est.) to </a:t>
            </a:r>
            <a:r>
              <a:rPr lang="en-US" sz="1800" dirty="0">
                <a:latin typeface="+mj-lt"/>
              </a:rPr>
              <a:t>be approved in FY16. </a:t>
            </a:r>
            <a:r>
              <a:rPr lang="en-US" sz="1800" dirty="0" smtClean="0">
                <a:latin typeface="+mj-lt"/>
              </a:rPr>
              <a:t>As </a:t>
            </a:r>
            <a:r>
              <a:rPr lang="en-US" sz="1800" dirty="0">
                <a:latin typeface="+mj-lt"/>
              </a:rPr>
              <a:t>of May 31, 2016, 31 projects with USD 980 million were approved. </a:t>
            </a:r>
            <a:endParaRPr lang="en-US" sz="180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j-lt"/>
              </a:rPr>
              <a:t>Cumulative approvals at the end of FY16 would be USD </a:t>
            </a:r>
            <a:r>
              <a:rPr lang="en-US" sz="1800" dirty="0" smtClean="0">
                <a:latin typeface="+mj-lt"/>
              </a:rPr>
              <a:t>6.7 </a:t>
            </a:r>
            <a:r>
              <a:rPr lang="en-US" sz="1800" dirty="0">
                <a:latin typeface="+mj-lt"/>
              </a:rPr>
              <a:t>billion. This figure is projected to increase to USD </a:t>
            </a:r>
            <a:r>
              <a:rPr lang="en-US" sz="1800" dirty="0" smtClean="0">
                <a:latin typeface="+mj-lt"/>
              </a:rPr>
              <a:t>8.1 </a:t>
            </a:r>
            <a:r>
              <a:rPr lang="en-US" sz="1800" dirty="0">
                <a:latin typeface="+mj-lt"/>
              </a:rPr>
              <a:t>billion by the end of FY17</a:t>
            </a:r>
            <a:r>
              <a:rPr lang="en-US" sz="1800" dirty="0" smtClean="0">
                <a:latin typeface="+mj-lt"/>
              </a:rPr>
              <a:t>.</a:t>
            </a:r>
            <a:endParaRPr lang="en-US" sz="1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1877625"/>
            <a:ext cx="3530424" cy="296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CIF Portfolio Approvals Overview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82101" y="5827268"/>
            <a:ext cx="35151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Actual as at May 31, 2016 and projections to June 30, 2017</a:t>
            </a:r>
            <a:endParaRPr lang="en-US" sz="10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05957798"/>
              </p:ext>
            </p:extLst>
          </p:nvPr>
        </p:nvGraphicFramePr>
        <p:xfrm>
          <a:off x="3635896" y="2124067"/>
          <a:ext cx="5352063" cy="361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4724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 Portfolio Trends </a:t>
            </a:r>
            <a:r>
              <a:rPr lang="en-US" dirty="0" smtClean="0"/>
              <a:t>(3/3)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1688259"/>
            <a:ext cx="67652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/>
              <a:t>CIF Approval Trends – Inception to FY17 </a:t>
            </a:r>
            <a:endParaRPr lang="en-US" sz="1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5774335"/>
            <a:ext cx="2510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 FY 16 estimates are as of May 31, 2016</a:t>
            </a:r>
            <a:endParaRPr lang="en-US" sz="105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17546375"/>
              </p:ext>
            </p:extLst>
          </p:nvPr>
        </p:nvGraphicFramePr>
        <p:xfrm>
          <a:off x="1631434" y="2084018"/>
          <a:ext cx="585216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5255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 Program-by-Program Approval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79512" y="1484784"/>
            <a:ext cx="3744416" cy="2145774"/>
            <a:chOff x="179512" y="1484784"/>
            <a:chExt cx="3744416" cy="21457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561789"/>
              <a:ext cx="3600400" cy="206876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9088" y="1556792"/>
              <a:ext cx="227525" cy="19426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79512" y="1484784"/>
              <a:ext cx="3744416" cy="2145774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1001">
              <a:schemeClr val="l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39952" y="1484784"/>
            <a:ext cx="3888432" cy="2145774"/>
            <a:chOff x="4139952" y="1484784"/>
            <a:chExt cx="3888432" cy="21457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9952" y="1572476"/>
              <a:ext cx="3888432" cy="205808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4753" y="1557989"/>
              <a:ext cx="251927" cy="21482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139952" y="1484784"/>
              <a:ext cx="3888431" cy="2145774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1001">
              <a:schemeClr val="l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512" y="3757028"/>
            <a:ext cx="3744416" cy="2264260"/>
            <a:chOff x="179512" y="3768640"/>
            <a:chExt cx="3744416" cy="22642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9512" y="3882942"/>
              <a:ext cx="3600400" cy="214995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0350" y="3848472"/>
              <a:ext cx="234479" cy="2286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79512" y="3768640"/>
              <a:ext cx="3744416" cy="2264259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1001">
              <a:schemeClr val="l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39951" y="3768640"/>
            <a:ext cx="3888433" cy="2241096"/>
            <a:chOff x="4139951" y="3768640"/>
            <a:chExt cx="3888433" cy="2241096"/>
          </a:xfrm>
        </p:grpSpPr>
        <p:grpSp>
          <p:nvGrpSpPr>
            <p:cNvPr id="23" name="Group 22"/>
            <p:cNvGrpSpPr/>
            <p:nvPr/>
          </p:nvGrpSpPr>
          <p:grpSpPr>
            <a:xfrm>
              <a:off x="4139951" y="3789040"/>
              <a:ext cx="3888433" cy="2220696"/>
              <a:chOff x="4365954" y="3816276"/>
              <a:chExt cx="3806446" cy="238079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5954" y="3867865"/>
                <a:ext cx="3806446" cy="232920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4280" y="3816276"/>
                <a:ext cx="228600" cy="224367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4139952" y="3768640"/>
              <a:ext cx="3888431" cy="2241095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1001">
              <a:schemeClr val="l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5262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 – Achievements of FY 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half" idx="10"/>
          </p:nvPr>
        </p:nvSpPr>
        <p:spPr>
          <a:xfrm>
            <a:off x="1853208" y="1916832"/>
            <a:ext cx="6504384" cy="41044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500" b="1" dirty="0" smtClean="0"/>
              <a:t>Intensive engagement in new CIF countries</a:t>
            </a:r>
          </a:p>
          <a:p>
            <a:pPr lvl="1"/>
            <a:r>
              <a:rPr lang="en-US" sz="3200" dirty="0" smtClean="0"/>
              <a:t>USD 17.4 million approved in IP Preparation Grants to 24 countries of 25 new CIF countries</a:t>
            </a:r>
          </a:p>
          <a:p>
            <a:pPr lvl="1"/>
            <a:r>
              <a:rPr lang="en-US" sz="3200" dirty="0" smtClean="0"/>
              <a:t>40 scoping, joint, and technical missions undertaken</a:t>
            </a:r>
          </a:p>
          <a:p>
            <a:pPr lvl="1"/>
            <a:r>
              <a:rPr lang="en-US" sz="3200" dirty="0" smtClean="0"/>
              <a:t>Expansive stakeholder engagement, applying lessons learnt from first cohort of pilot countries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0" indent="0">
              <a:buNone/>
            </a:pPr>
            <a:r>
              <a:rPr lang="en-US" sz="3500" b="1" dirty="0"/>
              <a:t>Strategic analysis of the </a:t>
            </a:r>
            <a:r>
              <a:rPr lang="en-US" sz="3500" b="1" dirty="0" smtClean="0"/>
              <a:t>CIF</a:t>
            </a:r>
          </a:p>
          <a:p>
            <a:pPr lvl="1"/>
            <a:r>
              <a:rPr lang="en-US" sz="3200" dirty="0" smtClean="0"/>
              <a:t>Gap analysis completed</a:t>
            </a:r>
          </a:p>
          <a:p>
            <a:pPr lvl="1"/>
            <a:r>
              <a:rPr lang="en-US" sz="3200" dirty="0" smtClean="0"/>
              <a:t>CTF financing modalities explored</a:t>
            </a:r>
          </a:p>
          <a:p>
            <a:pPr lvl="1"/>
            <a:r>
              <a:rPr lang="en-US" sz="3200" dirty="0" smtClean="0"/>
              <a:t>New frontiers for PPCR, FIP, and SREP explored</a:t>
            </a:r>
          </a:p>
          <a:p>
            <a:pPr marL="0" lvl="1" indent="0">
              <a:buNone/>
            </a:pPr>
            <a:endParaRPr lang="en-US" sz="900" dirty="0"/>
          </a:p>
          <a:p>
            <a:pPr marL="0" lvl="1" indent="0">
              <a:buNone/>
            </a:pPr>
            <a:r>
              <a:rPr lang="en-US" sz="3500" b="1" dirty="0" smtClean="0"/>
              <a:t>Strategic </a:t>
            </a:r>
            <a:r>
              <a:rPr lang="en-US" sz="3500" b="1" dirty="0"/>
              <a:t>staffing to boost technical skills in the CIF </a:t>
            </a:r>
            <a:r>
              <a:rPr lang="en-US" sz="3500" b="1" dirty="0" smtClean="0"/>
              <a:t>continued</a:t>
            </a:r>
          </a:p>
          <a:p>
            <a:pPr marL="0" lvl="1" indent="0">
              <a:buNone/>
            </a:pPr>
            <a:endParaRPr lang="en-US" sz="3500" b="1" dirty="0" smtClean="0"/>
          </a:p>
          <a:p>
            <a:pPr marL="0" indent="0">
              <a:buNone/>
            </a:pPr>
            <a:r>
              <a:rPr lang="en-US" sz="3500" b="1" dirty="0"/>
              <a:t>Technology and innovation in the CIF</a:t>
            </a:r>
          </a:p>
          <a:p>
            <a:pPr lvl="1"/>
            <a:r>
              <a:rPr lang="en-US" sz="3200" dirty="0"/>
              <a:t>Online open source data platform (SOCRATA) for results </a:t>
            </a:r>
            <a:r>
              <a:rPr lang="en-US" sz="3200" dirty="0" smtClean="0"/>
              <a:t>reporting</a:t>
            </a:r>
          </a:p>
          <a:p>
            <a:pPr lvl="1"/>
            <a:r>
              <a:rPr lang="en-US" sz="3200" dirty="0" smtClean="0"/>
              <a:t>FIF collaborative platform further developed – comments tracking application completed</a:t>
            </a:r>
          </a:p>
          <a:p>
            <a:pPr lvl="1"/>
            <a:r>
              <a:rPr lang="en-US" sz="3200" dirty="0" smtClean="0"/>
              <a:t>Enterprise Risk Management (ERM) risk dashboards operationalized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2"/>
            <a:ext cx="57606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78" y="5069434"/>
            <a:ext cx="490472" cy="490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78" y="1908110"/>
            <a:ext cx="476747" cy="476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73" y="4162587"/>
            <a:ext cx="490549" cy="4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6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 –Action priorities for FY17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half" idx="10"/>
          </p:nvPr>
        </p:nvSpPr>
        <p:spPr>
          <a:xfrm>
            <a:off x="251520" y="1889378"/>
            <a:ext cx="6503491" cy="4104456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Continue strategic </a:t>
            </a:r>
            <a:r>
              <a:rPr lang="en-US" b="1" dirty="0"/>
              <a:t>analysis </a:t>
            </a:r>
            <a:r>
              <a:rPr lang="en-US" dirty="0" smtClean="0"/>
              <a:t>based </a:t>
            </a:r>
            <a:r>
              <a:rPr lang="en-US" dirty="0"/>
              <a:t>on decisions and recommendations of the Joint TFC and SCF Committee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Complete strategic staffing</a:t>
            </a:r>
            <a:r>
              <a:rPr lang="en-US" dirty="0" smtClean="0"/>
              <a:t> with </a:t>
            </a:r>
            <a:r>
              <a:rPr lang="en-US" dirty="0"/>
              <a:t>5 additional positions proposed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Redefining risk </a:t>
            </a:r>
            <a:r>
              <a:rPr lang="en-US" b="1" dirty="0"/>
              <a:t>management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provide timely, relevant, and critical risk-related information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Enhance financial management practices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Deepen the gender </a:t>
            </a:r>
            <a:r>
              <a:rPr lang="en-US" b="1" dirty="0" smtClean="0"/>
              <a:t>approach:</a:t>
            </a:r>
            <a:r>
              <a:rPr lang="en-US" dirty="0" smtClean="0"/>
              <a:t> launch </a:t>
            </a:r>
            <a:r>
              <a:rPr lang="en-US" dirty="0"/>
              <a:t>of the Phase 2 Gender Action </a:t>
            </a:r>
            <a:r>
              <a:rPr lang="en-US" dirty="0" smtClean="0"/>
              <a:t>Plan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Enhance the generation and sharing of knowledge and learning </a:t>
            </a:r>
            <a:r>
              <a:rPr lang="en-US" dirty="0" smtClean="0"/>
              <a:t>to increase the quality, scope, and reach of evidence-based knowledge, results, and learning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Enhance results monitoring and broaden stakeholder engagement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More focused private sector engagement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2"/>
          <a:stretch/>
        </p:blipFill>
        <p:spPr>
          <a:xfrm>
            <a:off x="6899027" y="4688727"/>
            <a:ext cx="1766905" cy="1305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53" b="1643"/>
          <a:stretch/>
        </p:blipFill>
        <p:spPr>
          <a:xfrm>
            <a:off x="6926767" y="1916832"/>
            <a:ext cx="1739165" cy="1283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r="49866" b="1643"/>
          <a:stretch/>
        </p:blipFill>
        <p:spPr>
          <a:xfrm>
            <a:off x="6937740" y="3327225"/>
            <a:ext cx="1728192" cy="12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11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Proposed FY17 </a:t>
            </a:r>
            <a:r>
              <a:rPr lang="en-US" dirty="0" smtClean="0"/>
              <a:t>Budget (1/2)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372723" y="129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1854330"/>
            <a:ext cx="525658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Proposed budget FY17: USD </a:t>
            </a:r>
            <a:r>
              <a:rPr lang="en-US" b="1" dirty="0">
                <a:latin typeface="+mj-lt"/>
              </a:rPr>
              <a:t>23.8 </a:t>
            </a:r>
            <a:r>
              <a:rPr lang="en-US" b="1" dirty="0" smtClean="0">
                <a:latin typeface="+mj-lt"/>
              </a:rPr>
              <a:t>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" b="1" dirty="0">
                <a:latin typeface="+mj-lt"/>
              </a:rPr>
              <a:t/>
            </a:r>
            <a:br>
              <a:rPr lang="en-US" sz="400" b="1" dirty="0">
                <a:latin typeface="+mj-lt"/>
              </a:rPr>
            </a:br>
            <a:endParaRPr lang="en-US" sz="4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Summary </a:t>
            </a:r>
            <a:r>
              <a:rPr lang="en-US" b="1" dirty="0">
                <a:latin typeface="+mj-lt"/>
              </a:rPr>
              <a:t>of budget </a:t>
            </a:r>
            <a:r>
              <a:rPr lang="en-US" b="1" dirty="0" smtClean="0">
                <a:latin typeface="+mj-lt"/>
              </a:rPr>
              <a:t>drivers: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endParaRPr lang="en-US" sz="400" dirty="0" smtClean="0"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+mj-lt"/>
              </a:rPr>
              <a:t>Proposed increase in staffing cost, as main driver for increase in administrative </a:t>
            </a:r>
            <a:r>
              <a:rPr lang="en-US" sz="1600" dirty="0" smtClean="0">
                <a:latin typeface="+mj-lt"/>
              </a:rPr>
              <a:t>services</a:t>
            </a:r>
          </a:p>
          <a:p>
            <a:pPr marL="800100" lvl="1" indent="-342900">
              <a:buFont typeface="+mj-lt"/>
              <a:buAutoNum type="arabicPeriod"/>
            </a:pPr>
            <a:endParaRPr lang="en-US" sz="400" dirty="0" smtClean="0"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+mj-lt"/>
              </a:rPr>
              <a:t>Zero </a:t>
            </a:r>
            <a:r>
              <a:rPr lang="en-US" sz="1600" dirty="0">
                <a:latin typeface="+mj-lt"/>
              </a:rPr>
              <a:t>request for country programming in FY </a:t>
            </a:r>
            <a:r>
              <a:rPr lang="en-US" sz="1600" dirty="0" smtClean="0">
                <a:latin typeface="+mj-lt"/>
              </a:rPr>
              <a:t>17</a:t>
            </a:r>
          </a:p>
          <a:p>
            <a:pPr marL="800100" lvl="1" indent="-342900">
              <a:buFont typeface="+mj-lt"/>
              <a:buAutoNum type="arabicPeriod"/>
            </a:pPr>
            <a:endParaRPr lang="en-US" sz="400" dirty="0" smtClean="0"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+mj-lt"/>
              </a:rPr>
              <a:t>Implementation </a:t>
            </a:r>
            <a:r>
              <a:rPr lang="en-US" sz="1600" dirty="0">
                <a:latin typeface="+mj-lt"/>
              </a:rPr>
              <a:t>of multi-year activities approved in FY16 as special initiatives will continue in FY17</a:t>
            </a:r>
            <a:r>
              <a:rPr lang="en-US" sz="1600" dirty="0" smtClean="0">
                <a:latin typeface="+mj-lt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endParaRPr lang="en-US" sz="400" dirty="0">
              <a:latin typeface="+mj-l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Operationalization </a:t>
            </a:r>
            <a:r>
              <a:rPr lang="en-US" sz="1400" dirty="0">
                <a:latin typeface="+mj-lt"/>
              </a:rPr>
              <a:t>of the Evaluation and Learning Advisory Group Business Plan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Year 2 implementation of the Multi-Tier Access Framework to Support Investment Planning in SREP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Second </a:t>
            </a:r>
            <a:r>
              <a:rPr lang="en-US" sz="1400" dirty="0">
                <a:latin typeface="+mj-lt"/>
              </a:rPr>
              <a:t>phase of the Enterprise Risk Management Dashboard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Continuation of the CIF strategic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r="46221"/>
          <a:stretch/>
        </p:blipFill>
        <p:spPr>
          <a:xfrm>
            <a:off x="5918375" y="1861065"/>
            <a:ext cx="2685490" cy="39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69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6023</TotalTime>
  <Words>834</Words>
  <Application>Microsoft Office PowerPoint</Application>
  <PresentationFormat>On-screen Show (4:3)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ConduitITC TT</vt:lpstr>
      <vt:lpstr>Myriad Pro</vt:lpstr>
      <vt:lpstr>Myriad Pro Semibold Cond</vt:lpstr>
      <vt:lpstr>Kontortema</vt:lpstr>
      <vt:lpstr>CIF FY17 Business Plan and Budget </vt:lpstr>
      <vt:lpstr>Overview</vt:lpstr>
      <vt:lpstr>CIF Portfolio Trends (1/3)</vt:lpstr>
      <vt:lpstr>CIF Portfolio Trends (2/3)</vt:lpstr>
      <vt:lpstr>CIF Portfolio Trends (3/3)</vt:lpstr>
      <vt:lpstr>CIF Program-by-Program Approval Trends</vt:lpstr>
      <vt:lpstr>Looking Back – Achievements of FY 16</vt:lpstr>
      <vt:lpstr>Looking Forward –Action priorities for FY17</vt:lpstr>
      <vt:lpstr>Summary of Proposed FY17 Budget (1/2)</vt:lpstr>
      <vt:lpstr>Administrative Services (1/2)</vt:lpstr>
      <vt:lpstr>Administrative Services (2/2)</vt:lpstr>
      <vt:lpstr>Knowledge and Learning</vt:lpstr>
      <vt:lpstr>MDB Support for Country Programming</vt:lpstr>
      <vt:lpstr>Special Initiatives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Pia</dc:creator>
  <cp:lastModifiedBy>Regina Nesiama</cp:lastModifiedBy>
  <cp:revision>184</cp:revision>
  <cp:lastPrinted>2016-06-02T11:55:33Z</cp:lastPrinted>
  <dcterms:created xsi:type="dcterms:W3CDTF">2015-10-23T14:37:48Z</dcterms:created>
  <dcterms:modified xsi:type="dcterms:W3CDTF">2016-06-15T12:47:02Z</dcterms:modified>
</cp:coreProperties>
</file>