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05" r:id="rId2"/>
    <p:sldId id="296" r:id="rId3"/>
    <p:sldId id="297" r:id="rId4"/>
    <p:sldId id="298" r:id="rId5"/>
    <p:sldId id="302" r:id="rId6"/>
    <p:sldId id="303" r:id="rId7"/>
    <p:sldId id="304" r:id="rId8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7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24" y="90"/>
      </p:cViewPr>
      <p:guideLst>
        <p:guide orient="horz" pos="1207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C309B-8772-4C6C-8321-C88B85600997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C2181-769E-4ACB-A729-F0EEB168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8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0FD5F-D3D1-423A-B5BA-044F8445CB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7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 txBox="1">
            <a:spLocks/>
          </p:cNvSpPr>
          <p:nvPr userDrawn="1"/>
        </p:nvSpPr>
        <p:spPr>
          <a:xfrm>
            <a:off x="1524000" y="615378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TITLE SLIDE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0" y="1423417"/>
            <a:ext cx="574039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5336011" y="1423417"/>
            <a:ext cx="380798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0" y="4436534"/>
            <a:ext cx="6440588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6119389" y="4436534"/>
            <a:ext cx="3024611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rgbClr val="000000"/>
                </a:solidFill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1" name="Billede 10" descr="4 logoer-lil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6290735"/>
            <a:ext cx="1600200" cy="401067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1870"/>
            <a:ext cx="9144000" cy="60960"/>
          </a:xfrm>
          <a:prstGeom prst="rect">
            <a:avLst/>
          </a:prstGeom>
        </p:spPr>
      </p:pic>
      <p:pic>
        <p:nvPicPr>
          <p:cNvPr id="20" name="Billede 19" descr="Top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Mørk blå 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4534"/>
            <a:ext cx="9144001" cy="1213104"/>
          </a:xfrm>
          <a:prstGeom prst="rect">
            <a:avLst/>
          </a:prstGeom>
        </p:spPr>
      </p:pic>
      <p:pic>
        <p:nvPicPr>
          <p:cNvPr id="28" name="Billede 27" descr="Top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21" name="Billede 20" descr="Mørk blå 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4534"/>
            <a:ext cx="9144001" cy="1213104"/>
          </a:xfrm>
          <a:prstGeom prst="rect">
            <a:avLst/>
          </a:prstGeom>
        </p:spPr>
      </p:pic>
      <p:pic>
        <p:nvPicPr>
          <p:cNvPr id="22" name="Billede 21" descr="Top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9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E1A4567B-3BEF-4645-AE87-6CE27C75E537}" type="datetimeFigureOut">
              <a:rPr lang="da-DK" smtClean="0"/>
              <a:pPr/>
              <a:t>16-06-2016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ABC1510-E034-4B44-B467-79053A4325D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Grenn 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34"/>
            <a:ext cx="9144000" cy="1213104"/>
          </a:xfrm>
          <a:prstGeom prst="rect">
            <a:avLst/>
          </a:prstGeom>
        </p:spPr>
      </p:pic>
      <p:pic>
        <p:nvPicPr>
          <p:cNvPr id="10" name="Bille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 algn="ctr">
              <a:buSzPct val="100000"/>
              <a:buFontTx/>
              <a:buBlip>
                <a:blip r:embed="rId2"/>
              </a:buBlip>
            </a:pPr>
            <a:endParaRPr lang="en-US" sz="1100" dirty="0" smtClea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81200" y="3048001"/>
            <a:ext cx="5791200" cy="19240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981200" y="5257800"/>
            <a:ext cx="57912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cif-logo-fu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" y="838200"/>
            <a:ext cx="3794760" cy="20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enn 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34"/>
            <a:ext cx="9144000" cy="121310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0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88" y="1916832"/>
            <a:ext cx="3998912" cy="265516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16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0" y="1916832"/>
            <a:ext cx="3251200" cy="2655170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12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6" name="Billede 15" descr="Top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7" y="6111397"/>
            <a:ext cx="9143333" cy="60956"/>
          </a:xfrm>
          <a:prstGeom prst="rect">
            <a:avLst/>
          </a:prstGeom>
        </p:spPr>
      </p:pic>
      <p:pic>
        <p:nvPicPr>
          <p:cNvPr id="4" name="Billede 3" descr="Grenn to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34"/>
            <a:ext cx="9144000" cy="1213104"/>
          </a:xfrm>
          <a:prstGeom prst="rect">
            <a:avLst/>
          </a:prstGeom>
        </p:spPr>
      </p:pic>
      <p:pic>
        <p:nvPicPr>
          <p:cNvPr id="6" name="Billede 5" descr="Top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83568" y="1875800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Pladsholder til titel 1"/>
          <p:cNvSpPr txBox="1">
            <a:spLocks/>
          </p:cNvSpPr>
          <p:nvPr userDrawn="1"/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spc="0">
                <a:solidFill>
                  <a:schemeClr val="bg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4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89" y="1916113"/>
            <a:ext cx="39608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01"/>
            <a:ext cx="73517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8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20" name="Billede 19" descr="blåto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34"/>
            <a:ext cx="9144000" cy="1213104"/>
          </a:xfrm>
          <a:prstGeom prst="rect">
            <a:avLst/>
          </a:prstGeom>
        </p:spPr>
      </p:pic>
      <p:sp>
        <p:nvSpPr>
          <p:cNvPr id="12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21" name="Billede 20" descr="Top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blå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34"/>
            <a:ext cx="9144000" cy="1213104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2" name="Billede 11" descr="Top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6" name="Pladsholder til tekst 3"/>
          <p:cNvSpPr>
            <a:spLocks noGrp="1"/>
          </p:cNvSpPr>
          <p:nvPr userDrawn="1"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 userDrawn="1"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9" name="Pladsholder til tekst 3"/>
          <p:cNvSpPr>
            <a:spLocks noGrp="1"/>
          </p:cNvSpPr>
          <p:nvPr userDrawn="1"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 userDrawn="1"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4" name="Billede 13" descr="Gulto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4534"/>
            <a:ext cx="9144001" cy="1213104"/>
          </a:xfrm>
          <a:prstGeom prst="rect">
            <a:avLst/>
          </a:prstGeom>
        </p:spPr>
      </p:pic>
      <p:pic>
        <p:nvPicPr>
          <p:cNvPr id="15" name="Billede 14" descr="Top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2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4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2" name="Billede 11" descr="Gul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34"/>
            <a:ext cx="9144000" cy="1213104"/>
          </a:xfrm>
          <a:prstGeom prst="rect">
            <a:avLst/>
          </a:prstGeom>
        </p:spPr>
      </p:pic>
      <p:pic>
        <p:nvPicPr>
          <p:cNvPr id="13" name="Billede 12" descr="Top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 descr="Mørk grøn 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4534"/>
            <a:ext cx="9144001" cy="1213104"/>
          </a:xfrm>
          <a:prstGeom prst="rect">
            <a:avLst/>
          </a:prstGeom>
        </p:spPr>
      </p:pic>
      <p:pic>
        <p:nvPicPr>
          <p:cNvPr id="30" name="Billede 29" descr="Top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197525"/>
            <a:ext cx="9144001" cy="90715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55576" y="1916112"/>
            <a:ext cx="39989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4983914" y="1928023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756021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756021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Mørk grøn t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4534"/>
            <a:ext cx="9144001" cy="1213104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47180" y="1904887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9" name="Billede 18" descr="Top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6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0" r:id="rId4"/>
    <p:sldLayoutId id="2147483665" r:id="rId5"/>
    <p:sldLayoutId id="2147483662" r:id="rId6"/>
    <p:sldLayoutId id="2147483663" r:id="rId7"/>
    <p:sldLayoutId id="2147483653" r:id="rId8"/>
    <p:sldLayoutId id="2147483661" r:id="rId9"/>
    <p:sldLayoutId id="2147483655" r:id="rId10"/>
    <p:sldLayoutId id="2147483654" r:id="rId11"/>
    <p:sldLayoutId id="2147483656" r:id="rId12"/>
    <p:sldLayoutId id="2147483650" r:id="rId13"/>
    <p:sldLayoutId id="2147483666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300" b="1" i="0" kern="1200" spc="0">
          <a:solidFill>
            <a:schemeClr val="bg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Mduarte@worldbank.org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/>
          <p:cNvSpPr>
            <a:spLocks noGrp="1"/>
          </p:cNvSpPr>
          <p:nvPr>
            <p:ph type="title"/>
          </p:nvPr>
        </p:nvSpPr>
        <p:spPr>
          <a:xfrm>
            <a:off x="567267" y="609600"/>
            <a:ext cx="8119533" cy="80803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Report from Joint Meeting on Strategic Directions of the CIF</a:t>
            </a:r>
            <a:endParaRPr lang="da-DK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el 5"/>
          <p:cNvSpPr txBox="1">
            <a:spLocks/>
          </p:cNvSpPr>
          <p:nvPr/>
        </p:nvSpPr>
        <p:spPr>
          <a:xfrm>
            <a:off x="567267" y="5867400"/>
            <a:ext cx="7162800" cy="1176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12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Myriad Pro"/>
              </a:rPr>
              <a:t>DATE</a:t>
            </a:r>
            <a:r>
              <a:rPr lang="da-DK" sz="1200" b="1" baseline="30000" dirty="0" smtClean="0">
                <a:latin typeface="+mn-lt"/>
                <a:cs typeface="Myriad Pro"/>
              </a:rPr>
              <a:t>	June 12-14, 2016</a:t>
            </a:r>
          </a:p>
          <a:p>
            <a:r>
              <a:rPr lang="da-DK" sz="1200" b="1" baseline="30000" dirty="0" smtClean="0">
                <a:solidFill>
                  <a:srgbClr val="7F7F7F"/>
                </a:solidFill>
                <a:latin typeface="+mn-lt"/>
                <a:cs typeface="Myriad Pro"/>
              </a:rPr>
              <a:t>PLACE </a:t>
            </a:r>
            <a:r>
              <a:rPr lang="da-DK" sz="1200" b="1" baseline="30000" dirty="0">
                <a:latin typeface="+mn-lt"/>
                <a:cs typeface="Myriad Pro"/>
              </a:rPr>
              <a:t>	</a:t>
            </a:r>
            <a:r>
              <a:rPr lang="da-DK" sz="1200" b="1" baseline="30000" dirty="0" smtClean="0">
                <a:latin typeface="+mn-lt"/>
                <a:cs typeface="Myriad Pro"/>
              </a:rPr>
              <a:t>Oaxaca, Mexico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00808"/>
            <a:ext cx="3347864" cy="236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6" y="4067691"/>
            <a:ext cx="2627959" cy="198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2"/>
          <a:stretch/>
        </p:blipFill>
        <p:spPr bwMode="auto">
          <a:xfrm>
            <a:off x="2630603" y="4067690"/>
            <a:ext cx="2683469" cy="198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1700808"/>
            <a:ext cx="3768934" cy="236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 descr="https://www.ethz.ch/en/news-and-events/eth-news/news/2013/12/who-will-be-the-future-farmers/_jcr_content/news_content/textimage/image.imageformat.lightbox.1190933381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"/>
          <a:stretch/>
        </p:blipFill>
        <p:spPr bwMode="auto">
          <a:xfrm>
            <a:off x="5292080" y="4067692"/>
            <a:ext cx="2160240" cy="19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5299" y="1700807"/>
            <a:ext cx="2558701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20" y="4067692"/>
            <a:ext cx="1728192" cy="197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090306" cy="50405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Excerpts from the decision of the joint meeting on the strategic directions for the CIF: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Notes </a:t>
            </a:r>
            <a:r>
              <a:rPr lang="en-US" sz="2000" dirty="0"/>
              <a:t>that the analysis took into account future opportunities and explored roles each CIF program could play based on its comparative advantage and value added.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Notes the </a:t>
            </a:r>
            <a:r>
              <a:rPr lang="en-US" sz="2000" dirty="0"/>
              <a:t>need to support the continuity of climate finance flows at scale in the near term </a:t>
            </a:r>
            <a:r>
              <a:rPr lang="en-US" sz="2000" dirty="0" smtClean="0"/>
              <a:t>through a diverse set of finance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Recognizes the important role of the MDBs delivering climate finance 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Highlights the importance of disbursing current CIF funds effectively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Agrees </a:t>
            </a:r>
            <a:r>
              <a:rPr lang="en-US" sz="2000" dirty="0"/>
              <a:t>to continue monitoring the developments in the international climate finance architecture </a:t>
            </a:r>
            <a:r>
              <a:rPr lang="en-US" sz="2000" dirty="0" smtClean="0"/>
              <a:t>to inform the discussion on the sunset clause in Dec 2018 at the earliest, and take decision on this issue in June 2019, in particular </a:t>
            </a:r>
            <a:r>
              <a:rPr lang="en-US" sz="2000" dirty="0"/>
              <a:t>as to if and when the Trustee should stop receiving new contributions for the CTF </a:t>
            </a:r>
            <a:r>
              <a:rPr lang="en-US" sz="2000" dirty="0" smtClean="0"/>
              <a:t>and/or </a:t>
            </a:r>
            <a:r>
              <a:rPr lang="en-US" sz="2000" dirty="0"/>
              <a:t>the </a:t>
            </a:r>
            <a:r>
              <a:rPr lang="en-US" sz="2000" dirty="0" smtClean="0"/>
              <a:t>SCF.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from the Joint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8289925" cy="50405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Excerpts </a:t>
            </a:r>
            <a:r>
              <a:rPr lang="en-US" sz="2000" b="1" dirty="0" smtClean="0"/>
              <a:t>from </a:t>
            </a:r>
            <a:r>
              <a:rPr lang="en-US" sz="2000" b="1" dirty="0"/>
              <a:t>the decision of the joint meeting on the strategic directions for the CIF: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Agrees to enhance cooperation between CIF and other entities, particularly GCF through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Improved coordination at country level led by CIF Focal Points and GCF NDAs, including cooperation with MDBs as requested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Enhanced efforts by all CIF stakeholders to share lessons learned, including through CIF’s evaluation and learning special initiative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Explore joint training and learning for CIF and other multilateral climate finance mechanisms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Invites SCF </a:t>
            </a:r>
            <a:r>
              <a:rPr lang="en-US" sz="2000" dirty="0"/>
              <a:t>Sub-Committees </a:t>
            </a:r>
            <a:r>
              <a:rPr lang="en-US" sz="2000" dirty="0" smtClean="0"/>
              <a:t>to </a:t>
            </a:r>
            <a:r>
              <a:rPr lang="en-US" sz="2000" dirty="0"/>
              <a:t>consider the analysis presented the Strategic Directions paper on the specific context, lessons learned, and continued value proposition of these three programs (FIP, SREP and PPCR</a:t>
            </a:r>
            <a:r>
              <a:rPr lang="en-US" sz="2000" dirty="0" smtClean="0"/>
              <a:t>).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from the Joint Meeting</a:t>
            </a:r>
          </a:p>
        </p:txBody>
      </p:sp>
    </p:spTree>
    <p:extLst>
      <p:ext uri="{BB962C8B-B14F-4D97-AF65-F5344CB8AC3E}">
        <p14:creationId xmlns:p14="http://schemas.microsoft.com/office/powerpoint/2010/main" val="11427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Forests have unfulfilled climate and development opportunities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Forests essential to Paris Agreement and SDG achievement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</a:t>
            </a:r>
            <a:r>
              <a:rPr lang="en-US" sz="2000" dirty="0" smtClean="0"/>
              <a:t>overnments </a:t>
            </a:r>
            <a:r>
              <a:rPr lang="en-US" sz="2000" dirty="0"/>
              <a:t>and MDBs face challenges </a:t>
            </a:r>
            <a:r>
              <a:rPr lang="en-US" sz="2000" dirty="0" smtClean="0"/>
              <a:t>in </a:t>
            </a:r>
            <a:r>
              <a:rPr lang="en-US" sz="2000" dirty="0"/>
              <a:t>prioritizing the forest sector for large scale </a:t>
            </a:r>
            <a:r>
              <a:rPr lang="en-US" sz="2000" dirty="0" smtClean="0"/>
              <a:t>investment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Almost </a:t>
            </a:r>
            <a:r>
              <a:rPr lang="en-US" sz="2000" dirty="0"/>
              <a:t>half of FIP investments are for capacity building </a:t>
            </a:r>
            <a:r>
              <a:rPr lang="en-US" sz="2000" dirty="0" smtClean="0"/>
              <a:t>efforts necessary for sector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FIP programmatic approach </a:t>
            </a:r>
            <a:r>
              <a:rPr lang="en-US" sz="2000" dirty="0" smtClean="0"/>
              <a:t>brings together multi-stakeholder groups that fosters </a:t>
            </a:r>
            <a:r>
              <a:rPr lang="en-US" sz="2000" dirty="0"/>
              <a:t> </a:t>
            </a:r>
            <a:r>
              <a:rPr lang="en-US" sz="2000" dirty="0" smtClean="0"/>
              <a:t>country-driven, integrated </a:t>
            </a:r>
            <a:r>
              <a:rPr lang="en-US" sz="2000" dirty="0"/>
              <a:t>sectoral </a:t>
            </a:r>
            <a:r>
              <a:rPr lang="en-US" sz="2000" dirty="0" smtClean="0"/>
              <a:t>approach often facilitating </a:t>
            </a:r>
            <a:r>
              <a:rPr lang="en-US" sz="2000" dirty="0"/>
              <a:t>an overdue strategic dialogue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DGM is unique model </a:t>
            </a:r>
            <a:r>
              <a:rPr lang="en-US" sz="2000" dirty="0"/>
              <a:t>for engaging with and empowering forest-dependent indigenous </a:t>
            </a:r>
            <a:r>
              <a:rPr lang="en-US" sz="2000" dirty="0" smtClean="0"/>
              <a:t>peoples and local communities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Engaging the private sector requires more flexible approach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FIP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 txBox="1">
            <a:spLocks noGrp="1"/>
          </p:cNvSpPr>
          <p:nvPr>
            <p:ph sz="half" idx="2"/>
          </p:nvPr>
        </p:nvSpPr>
        <p:spPr>
          <a:xfrm>
            <a:off x="547180" y="1904887"/>
            <a:ext cx="5247445" cy="41544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/>
              <a:t>Growing portfolio</a:t>
            </a:r>
            <a:r>
              <a:rPr lang="en-US" sz="1800" dirty="0" smtClean="0"/>
              <a:t> of programs/projects generating valuable lessons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/>
              <a:t>Experience </a:t>
            </a:r>
            <a:r>
              <a:rPr lang="en-US" sz="1800" dirty="0" smtClean="0"/>
              <a:t>from a wide range of forest types and situations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/>
              <a:t>Partnership with MDBs </a:t>
            </a:r>
            <a:r>
              <a:rPr lang="en-US" sz="1800" dirty="0" smtClean="0"/>
              <a:t>– ability to integrate forests into wider climate-smart land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DGM is a model for engaging with and empowering </a:t>
            </a:r>
            <a:r>
              <a:rPr lang="en-US" sz="1800" b="1" dirty="0" smtClean="0"/>
              <a:t>forest-dependent indigenous peoples.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Convening </a:t>
            </a:r>
            <a:r>
              <a:rPr lang="en-US" sz="1800" b="1" dirty="0" smtClean="0"/>
              <a:t>power to lead dialogue </a:t>
            </a:r>
            <a:r>
              <a:rPr lang="en-US" sz="1800" dirty="0" smtClean="0"/>
              <a:t>on the role of forests in achieving INDCs and development targets.</a:t>
            </a:r>
            <a:endParaRPr lang="en-US" sz="19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FIP: Value proposition going forward</a:t>
            </a:r>
          </a:p>
        </p:txBody>
      </p:sp>
      <p:pic>
        <p:nvPicPr>
          <p:cNvPr id="10" name="Picture 1" descr="DSC_202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0010" y="1916112"/>
            <a:ext cx="2556790" cy="17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1843" y="3982130"/>
            <a:ext cx="2554957" cy="15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8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 noGrp="1"/>
          </p:cNvSpPr>
          <p:nvPr>
            <p:ph sz="half" idx="2"/>
          </p:nvPr>
        </p:nvSpPr>
        <p:spPr>
          <a:xfrm>
            <a:off x="547180" y="1904887"/>
            <a:ext cx="4136480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Scenario 1:</a:t>
            </a:r>
            <a:r>
              <a:rPr lang="en-US" sz="1900" b="1" i="1" dirty="0"/>
              <a:t> </a:t>
            </a:r>
            <a:r>
              <a:rPr lang="en-US" sz="1900" b="1" dirty="0"/>
              <a:t>No new funds are provided </a:t>
            </a:r>
            <a:endParaRPr lang="en-US" sz="1900" b="1" dirty="0" smtClean="0"/>
          </a:p>
          <a:p>
            <a:endParaRPr lang="en-US" sz="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Risk </a:t>
            </a:r>
            <a:r>
              <a:rPr lang="en-US" sz="1600" dirty="0"/>
              <a:t>that forests are not effectively incorporated into INDC implementation plans in new FIP countries</a:t>
            </a:r>
          </a:p>
          <a:p>
            <a:r>
              <a:rPr lang="en-US" sz="1900" b="1" dirty="0" smtClean="0"/>
              <a:t>Scenario </a:t>
            </a:r>
            <a:r>
              <a:rPr lang="en-US" sz="1900" b="1" dirty="0"/>
              <a:t>2: New funds are </a:t>
            </a:r>
            <a:r>
              <a:rPr lang="en-US" sz="1900" b="1" dirty="0" smtClean="0"/>
              <a:t>provided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600" b="1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Extend implementation funding to some [all] </a:t>
            </a:r>
            <a:r>
              <a:rPr lang="en-US" sz="1600" dirty="0"/>
              <a:t>of </a:t>
            </a:r>
            <a:r>
              <a:rPr lang="en-US" sz="1600" dirty="0" smtClean="0"/>
              <a:t>the 9 “unfunded” </a:t>
            </a:r>
            <a:r>
              <a:rPr lang="en-US" sz="1600" dirty="0"/>
              <a:t>pilot </a:t>
            </a:r>
            <a:r>
              <a:rPr lang="en-US" sz="1600" dirty="0" smtClean="0"/>
              <a:t>countries </a:t>
            </a:r>
          </a:p>
          <a:p>
            <a:pPr marL="285750" indent="-285750">
              <a:buFont typeface="Arial"/>
              <a:buChar char="•"/>
            </a:pP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Expand </a:t>
            </a:r>
            <a:r>
              <a:rPr lang="en-US" sz="1600" dirty="0"/>
              <a:t>DGM </a:t>
            </a:r>
            <a:r>
              <a:rPr lang="en-US" sz="1600" dirty="0" smtClean="0"/>
              <a:t>to </a:t>
            </a:r>
            <a:r>
              <a:rPr lang="en-US" sz="1600" dirty="0"/>
              <a:t>the </a:t>
            </a:r>
            <a:r>
              <a:rPr lang="en-US" sz="1600" dirty="0" smtClean="0"/>
              <a:t>9 pilot </a:t>
            </a:r>
            <a:r>
              <a:rPr lang="en-US" sz="1600" dirty="0"/>
              <a:t>countries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Capitalize new </a:t>
            </a:r>
            <a:r>
              <a:rPr lang="en-US" sz="1600" dirty="0"/>
              <a:t>FIP private sector </a:t>
            </a:r>
            <a:r>
              <a:rPr lang="en-US" sz="1600" dirty="0" smtClean="0"/>
              <a:t>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Support global </a:t>
            </a:r>
            <a:r>
              <a:rPr lang="en-US" sz="1600" dirty="0"/>
              <a:t>forest challenges </a:t>
            </a:r>
            <a:r>
              <a:rPr lang="en-US" sz="1600" dirty="0" smtClean="0"/>
              <a:t>through “horizontal” strategic </a:t>
            </a:r>
            <a:r>
              <a:rPr lang="en-US" sz="1600" dirty="0"/>
              <a:t>thematic </a:t>
            </a:r>
            <a:r>
              <a:rPr lang="en-US" sz="1600" dirty="0" smtClean="0"/>
              <a:t>programs</a:t>
            </a: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FIP: Future scenarios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912512" y="1932090"/>
            <a:ext cx="3774288" cy="3265693"/>
            <a:chOff x="5166622" y="2307768"/>
            <a:chExt cx="3897932" cy="3265693"/>
          </a:xfrm>
        </p:grpSpPr>
        <p:grpSp>
          <p:nvGrpSpPr>
            <p:cNvPr id="21" name="Group 20"/>
            <p:cNvGrpSpPr/>
            <p:nvPr/>
          </p:nvGrpSpPr>
          <p:grpSpPr>
            <a:xfrm>
              <a:off x="5166622" y="2307768"/>
              <a:ext cx="3897932" cy="3265693"/>
              <a:chOff x="1347212" y="3374248"/>
              <a:chExt cx="5473601" cy="392238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732707" y="4339990"/>
                <a:ext cx="3128148" cy="2956639"/>
                <a:chOff x="306673" y="3861048"/>
                <a:chExt cx="4121117" cy="3539908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697819" y="3861048"/>
                  <a:ext cx="936104" cy="2952328"/>
                </a:xfrm>
                <a:prstGeom prst="rect">
                  <a:avLst/>
                </a:prstGeom>
                <a:solidFill>
                  <a:srgbClr val="3D763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 smtClean="0"/>
                </a:p>
                <a:p>
                  <a:pPr algn="ctr"/>
                  <a:endParaRPr lang="en-US" sz="1200" dirty="0"/>
                </a:p>
                <a:p>
                  <a:pPr algn="ctr"/>
                  <a:endParaRPr lang="en-US" sz="12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06673" y="7069312"/>
                  <a:ext cx="1264573" cy="331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Country A IP</a:t>
                  </a: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071163" y="3884725"/>
                  <a:ext cx="936104" cy="2424597"/>
                </a:xfrm>
                <a:prstGeom prst="rect">
                  <a:avLst/>
                </a:prstGeom>
                <a:solidFill>
                  <a:srgbClr val="3D763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  <a:p>
                  <a:pPr algn="ctr"/>
                  <a:endParaRPr lang="en-US" sz="1200" dirty="0" smtClean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491687" y="3892406"/>
                  <a:ext cx="936103" cy="3176906"/>
                </a:xfrm>
                <a:prstGeom prst="rect">
                  <a:avLst/>
                </a:prstGeom>
                <a:solidFill>
                  <a:srgbClr val="3D763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  <a:p>
                  <a:pPr algn="ctr"/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 </a:t>
                  </a:r>
                  <a:endParaRPr lang="en-US" sz="1200" dirty="0"/>
                </a:p>
                <a:p>
                  <a:pPr algn="ctr"/>
                  <a:endParaRPr lang="en-US" sz="1200" dirty="0" smtClean="0"/>
                </a:p>
                <a:p>
                  <a:pPr algn="ctr"/>
                  <a:endParaRPr lang="en-US" sz="1200" dirty="0" smtClean="0"/>
                </a:p>
                <a:p>
                  <a:pPr algn="ctr"/>
                  <a:endParaRPr lang="en-US" sz="1200" dirty="0" smtClean="0"/>
                </a:p>
                <a:p>
                  <a:pPr algn="ctr"/>
                  <a:endParaRPr lang="en-US" sz="1200" dirty="0" smtClean="0"/>
                </a:p>
                <a:p>
                  <a:pPr algn="ctr"/>
                  <a:endParaRPr lang="en-US" sz="1200" dirty="0" smtClean="0"/>
                </a:p>
                <a:p>
                  <a:pPr algn="ctr"/>
                  <a:endParaRPr lang="en-US" sz="1200" dirty="0" smtClean="0"/>
                </a:p>
                <a:p>
                  <a:pPr algn="ctr"/>
                  <a:endParaRPr lang="en-US" sz="12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630312" y="6484971"/>
                  <a:ext cx="1256126" cy="331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Country B IP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173775" y="7069312"/>
                  <a:ext cx="1254015" cy="331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Country C IP</a:t>
                  </a: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1347212" y="3374248"/>
                <a:ext cx="5473601" cy="6654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Implementation Model for a </a:t>
                </a:r>
                <a:br>
                  <a:rPr lang="en-US" sz="1500" b="1" dirty="0" smtClean="0"/>
                </a:br>
                <a:r>
                  <a:rPr lang="en-US" sz="1500" b="1" dirty="0" smtClean="0"/>
                  <a:t>Strategic Thematic Program</a:t>
                </a:r>
                <a:endParaRPr lang="en-US" sz="15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945976" y="4645365"/>
              <a:ext cx="1118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Cross-country</a:t>
              </a:r>
              <a:br>
                <a:rPr lang="en-US" sz="1200" b="1" dirty="0" smtClean="0"/>
              </a:br>
              <a:r>
                <a:rPr lang="en-US" sz="1200" b="1" dirty="0" smtClean="0"/>
                <a:t>Strategic Program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39032" y="3507478"/>
              <a:ext cx="1118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Cross-country</a:t>
              </a:r>
              <a:br>
                <a:rPr lang="en-US" sz="1200" b="1" dirty="0" smtClean="0"/>
              </a:br>
              <a:r>
                <a:rPr lang="en-US" sz="1200" b="1" dirty="0" smtClean="0"/>
                <a:t>Strategic Program</a:t>
              </a:r>
              <a:endParaRPr lang="en-US" sz="1200" b="1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292080" y="3377979"/>
            <a:ext cx="2160240" cy="373917"/>
          </a:xfrm>
          <a:prstGeom prst="rect">
            <a:avLst/>
          </a:prstGeom>
          <a:solidFill>
            <a:srgbClr val="85B64D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09274" y="4423844"/>
            <a:ext cx="2160240" cy="373917"/>
          </a:xfrm>
          <a:prstGeom prst="rect">
            <a:avLst/>
          </a:prstGeom>
          <a:solidFill>
            <a:srgbClr val="85B64D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676775"/>
            <a:ext cx="35188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419100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/>
              <a:t>www.climateinvestmentfunds.org </a:t>
            </a:r>
            <a:br>
              <a:rPr lang="en-US" sz="1400" dirty="0"/>
            </a:br>
            <a:endParaRPr lang="en-US" sz="1400" dirty="0"/>
          </a:p>
          <a:p>
            <a:pPr algn="r"/>
            <a:r>
              <a:rPr lang="en-US" sz="1400" dirty="0"/>
              <a:t>@</a:t>
            </a:r>
            <a:r>
              <a:rPr lang="en-US" sz="1400" dirty="0" err="1"/>
              <a:t>CIF_Action</a:t>
            </a:r>
            <a:r>
              <a:rPr lang="en-US" sz="1400" dirty="0"/>
              <a:t>   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https://www.youtube.com/user/CIFaction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https://www.flickr.com/photos/cifaction/sets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915" y="5010153"/>
            <a:ext cx="4333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486638"/>
            <a:ext cx="39281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1421" y="4232244"/>
            <a:ext cx="338138" cy="26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3295471"/>
            <a:ext cx="425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Mafalda Duarte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hlinkClick r:id="rId6"/>
              </a:rPr>
              <a:t>Mduarte@worldbank.org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(202) 473 - 4678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93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499</Words>
  <Application>Microsoft Office PowerPoint</Application>
  <PresentationFormat>On-screen Show (4:3)</PresentationFormat>
  <Paragraphs>68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ConduitITC TT</vt:lpstr>
      <vt:lpstr>Myriad Pro</vt:lpstr>
      <vt:lpstr>Myriad Pro Semibold Cond</vt:lpstr>
      <vt:lpstr>Kontortema</vt:lpstr>
      <vt:lpstr>Report from Joint Meeting on Strategic Directions of the CIF</vt:lpstr>
      <vt:lpstr>Outcomes from the Joint Meeting</vt:lpstr>
      <vt:lpstr>Outcomes from the Joint Meeting</vt:lpstr>
      <vt:lpstr>Lessons Learned From FIP</vt:lpstr>
      <vt:lpstr>FIP: Value proposition going forward</vt:lpstr>
      <vt:lpstr>FIP: Future scenarios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Joint Meeting on Strategic Directions of the CIF</dc:title>
  <dc:creator>Ian Munro Gray</dc:creator>
  <cp:lastModifiedBy>Rowena Dela Cruz</cp:lastModifiedBy>
  <cp:revision>2</cp:revision>
  <dcterms:modified xsi:type="dcterms:W3CDTF">2016-06-16T17:21:13Z</dcterms:modified>
</cp:coreProperties>
</file>